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311" r:id="rId4"/>
    <p:sldId id="312" r:id="rId5"/>
    <p:sldId id="313" r:id="rId6"/>
    <p:sldId id="315" r:id="rId7"/>
    <p:sldId id="314" r:id="rId8"/>
    <p:sldId id="278" r:id="rId9"/>
    <p:sldId id="272" r:id="rId10"/>
    <p:sldId id="270" r:id="rId11"/>
    <p:sldId id="335" r:id="rId12"/>
    <p:sldId id="334" r:id="rId13"/>
    <p:sldId id="345" r:id="rId14"/>
    <p:sldId id="316" r:id="rId15"/>
    <p:sldId id="324" r:id="rId16"/>
    <p:sldId id="322" r:id="rId17"/>
    <p:sldId id="340" r:id="rId18"/>
    <p:sldId id="323" r:id="rId19"/>
    <p:sldId id="325" r:id="rId20"/>
    <p:sldId id="326" r:id="rId21"/>
    <p:sldId id="327" r:id="rId22"/>
    <p:sldId id="328" r:id="rId23"/>
    <p:sldId id="329" r:id="rId24"/>
    <p:sldId id="330" r:id="rId25"/>
    <p:sldId id="332" r:id="rId26"/>
    <p:sldId id="333" r:id="rId27"/>
    <p:sldId id="341" r:id="rId28"/>
    <p:sldId id="342" r:id="rId29"/>
    <p:sldId id="331" r:id="rId30"/>
    <p:sldId id="273" r:id="rId31"/>
    <p:sldId id="343" r:id="rId32"/>
    <p:sldId id="319" r:id="rId33"/>
    <p:sldId id="320" r:id="rId34"/>
    <p:sldId id="321" r:id="rId35"/>
    <p:sldId id="318" r:id="rId36"/>
    <p:sldId id="344" r:id="rId37"/>
    <p:sldId id="267" r:id="rId38"/>
    <p:sldId id="346" r:id="rId39"/>
    <p:sldId id="336" r:id="rId40"/>
    <p:sldId id="317" r:id="rId41"/>
    <p:sldId id="274" r:id="rId42"/>
    <p:sldId id="275" r:id="rId43"/>
    <p:sldId id="276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85887" autoAdjust="0"/>
  </p:normalViewPr>
  <p:slideViewPr>
    <p:cSldViewPr snapToGrid="0">
      <p:cViewPr varScale="1">
        <p:scale>
          <a:sx n="137" d="100"/>
          <a:sy n="137" d="100"/>
        </p:scale>
        <p:origin x="836" y="84"/>
      </p:cViewPr>
      <p:guideLst/>
    </p:cSldViewPr>
  </p:slideViewPr>
  <p:outlineViewPr>
    <p:cViewPr>
      <p:scale>
        <a:sx n="33" d="100"/>
        <a:sy n="33" d="100"/>
      </p:scale>
      <p:origin x="0" y="-15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20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0CE5A-4CFB-4BA6-B6E3-1FF4EB50E88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B6E17-22BC-4E6C-AE46-20103EB5C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3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Modern system for RA/Dec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232 extragalactic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Addresses precession and nutation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Quasars don’t move!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in </a:t>
            </a:r>
            <a:r>
              <a:rPr lang="en-US" b="1" dirty="0"/>
              <a:t>direction </a:t>
            </a:r>
            <a:r>
              <a:rPr lang="en-US" dirty="0"/>
              <a:t>anyway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Amazingly accurate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~2 milliarc-seconds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Intuition: like using Polaris instead of Earth’s axis for the North Pole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you use 232 stars to get a highly accurate composite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1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RA/Dec is ideal for observing the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not for calculations involving orbits in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Solar System we want an inertial frame aligned with the ecliptic: BME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8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1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9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Integrate three collections of massive bodies for 40 years at daily interval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 from Horizons at MJD 58600 / 2019-04-27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results on first 10 IAU asteroids; query their positions from Horizons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5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Download asteroid orbital elements from JPL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available for 733,489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Integrate these daily for 40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Save results to disk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REBOUND simulation archives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 takes 4:30 on 40 CPU cores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Writes 1.37 TB output to disk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Report position error in AU and angle error to Earth in arc seconds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B6E17-22BC-4E6C-AE46-20103EB5C6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3827-4C1A-44E1-969E-51B6719B6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4A807-0840-4842-84FB-F4A1ADCC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4542-2DBF-401A-A166-8053C336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448E-6A2F-4F4F-9137-05A960BC84FE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F3E23-A8A5-49ED-AB64-1A23CB311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D572-BC2A-423D-88CD-E6AD7CE4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2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5153-536D-443C-B422-77EC7716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1FF0-4619-4F03-85B7-3640BCE70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D54F1-131B-42F2-A23F-CC0157D8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DCE8B-2874-46EA-ACFF-6F1C479FF377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6E228-C165-46DF-8A8A-E05633E70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8A957-8C8E-4AC9-936C-AF2666DB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20C2C-4790-4A0B-9C0F-B69A8365F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2D166-64D2-422E-B7C7-1FDC3F08B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84F0-5DB1-4B2D-9819-9E8257A9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D25-58DF-4738-A4DA-666FE8770861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BB68-B904-49D2-9A95-36CB6C1E8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ED21-5E91-40E3-9669-F68DF4D1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3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1FE8-89D2-4DCD-8224-CE3AACCC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561A-AE6B-40E8-A0E5-339DA3137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1CA2-68C6-45E5-A902-DD735578D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B35A-389E-457D-B0F9-573934B93734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F742-EF80-4E7E-B807-DB26825F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EA405-B05D-4BF5-8FC8-5DFFBC6C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5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A96C4-16A7-46A0-8E0C-34B0D040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8BB43-0DEC-4B11-87B2-D0202869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7774-A760-4C0D-853D-CB40FC80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2144-6888-4B2E-B70D-F32ECE9C49FB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6532A-76C7-4CEC-A7D2-17A9209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216E6-25C4-4F61-915A-A2831253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8707-7A3A-42D2-88A2-8098425D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87D5E-1787-46DD-B510-F44007E09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CA917-609D-4372-B8AA-EF159F8B0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3E3E3-9CE2-4329-AE9E-3C7FA94F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4E42-8A24-463B-9BDF-64964846CA1C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8AAC5-763B-4CFF-947E-BF04A813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71002-A8A5-4531-9B70-C431094D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80CF-6799-4552-AE6A-1E303A5D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38C43-ABBA-4A34-B838-5B40E5188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DE9E2-69BC-4221-BEFB-74FEF900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80729-D0AC-4787-8B88-916523285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5B63A-7DD6-4286-ABC1-02CA81F8F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A9D1C-B32D-4D12-A1C7-A806D9F6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08255-B0BF-43A3-B50F-68EA830E9402}" type="datetime1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CAAC31-2AFD-4A84-90DA-B1BBD38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142F6-FAB5-41F4-B6C6-3B5DEAE4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2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531-73EE-4DB3-98EE-968FA1FB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F8A44-5281-4E61-9A1D-F9953CAF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16A9-3877-43E1-B217-53035EC24112}" type="datetime1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0868F-59D3-4F78-915F-E9C5F41B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631BD-56CB-4FD2-9CF7-1EFB0C73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06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00020-8D3B-4DD3-B154-13800B4C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027DD-D621-45F3-AF48-F7B72D92DFD1}" type="datetime1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0E934-8749-444C-81BF-45361319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ECF80-5D3A-4676-91F0-72D09B5F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50C1-42E4-4657-B30D-4AE3FA0A8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32E1-6EC2-4CF0-831F-C659CD341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B1885-D6C2-402D-A124-E132D02B8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E451C-BED5-4896-AC88-8A4C2661F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A67-D87A-46DC-8693-A98686B31DE9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943B1-18B0-4EF2-8E1C-704DA07F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64B63-335B-4112-AC0E-A2BAB5C6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1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590C-3753-4544-ABFE-32083B7F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F8BB-5AB8-4940-8E3F-0D33269D0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E52B2-1071-4FF2-9EA7-114EA6DB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43538-92B5-43A8-BA14-AC985404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E13E-3CE3-4628-9E90-1A04C4E9BBE8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C50C-7C59-4F78-983A-1A7E2414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AC804-AE62-4D38-89BE-8D853CF6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6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E6094-4809-4CE2-9F1C-912BE996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A8A1A-16CE-42B9-9ADD-2B28ADB79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D70F-417D-4314-9852-1CE18DD2A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F61B3-BD20-4AD4-818F-68FFCC5378DE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3118D-797C-4CAB-8A72-B6C5C5C0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493E6-1CCA-4E4F-BF21-CD6A8924D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732EB-17FA-4F1E-8B0F-B0087D5BE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7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1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13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9.xml"/><Relationship Id="rId7" Type="http://schemas.openxmlformats.org/officeDocument/2006/relationships/image" Target="../media/image2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21.xml"/><Relationship Id="rId10" Type="http://schemas.openxmlformats.org/officeDocument/2006/relationships/image" Target="../media/image25.png"/><Relationship Id="rId4" Type="http://schemas.openxmlformats.org/officeDocument/2006/relationships/tags" Target="../tags/tag20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3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28.png"/><Relationship Id="rId5" Type="http://schemas.openxmlformats.org/officeDocument/2006/relationships/tags" Target="../tags/tag29.xml"/><Relationship Id="rId10" Type="http://schemas.openxmlformats.org/officeDocument/2006/relationships/image" Target="../media/image31.png"/><Relationship Id="rId4" Type="http://schemas.openxmlformats.org/officeDocument/2006/relationships/tags" Target="../tags/tag28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3.xml"/><Relationship Id="rId7" Type="http://schemas.openxmlformats.org/officeDocument/2006/relationships/image" Target="../media/image36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7.xml"/><Relationship Id="rId7" Type="http://schemas.openxmlformats.org/officeDocument/2006/relationships/image" Target="../media/image4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0.xml"/><Relationship Id="rId7" Type="http://schemas.openxmlformats.org/officeDocument/2006/relationships/image" Target="../media/image43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4" Type="http://schemas.openxmlformats.org/officeDocument/2006/relationships/tags" Target="../tags/tag41.xml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4.xml"/><Relationship Id="rId7" Type="http://schemas.openxmlformats.org/officeDocument/2006/relationships/image" Target="../media/image47.jpg"/><Relationship Id="rId12" Type="http://schemas.openxmlformats.org/officeDocument/2006/relationships/image" Target="../media/image5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1.png"/><Relationship Id="rId5" Type="http://schemas.openxmlformats.org/officeDocument/2006/relationships/tags" Target="../tags/tag46.xml"/><Relationship Id="rId10" Type="http://schemas.openxmlformats.org/officeDocument/2006/relationships/image" Target="../media/image50.png"/><Relationship Id="rId4" Type="http://schemas.openxmlformats.org/officeDocument/2006/relationships/tags" Target="../tags/tag45.xml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9.xml"/><Relationship Id="rId7" Type="http://schemas.openxmlformats.org/officeDocument/2006/relationships/image" Target="../media/image5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.xml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4335-6B2E-4A8E-82FC-DB70FC350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Integrating the Solar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ECDE7-12C1-4E76-B795-963C6F269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07527"/>
          </a:xfrm>
        </p:spPr>
        <p:txBody>
          <a:bodyPr>
            <a:normAutofit fontScale="40000" lnSpcReduction="20000"/>
          </a:bodyPr>
          <a:lstStyle/>
          <a:p>
            <a:r>
              <a:rPr lang="en-US" sz="3200" dirty="0"/>
              <a:t>Applied Math 205 Group Activity</a:t>
            </a:r>
          </a:p>
          <a:p>
            <a:r>
              <a:rPr lang="en-US" sz="3200" dirty="0"/>
              <a:t>29-Oct-2021</a:t>
            </a:r>
          </a:p>
          <a:p>
            <a:r>
              <a:rPr lang="en-US" sz="3200" dirty="0"/>
              <a:t>Presented by: </a:t>
            </a:r>
          </a:p>
          <a:p>
            <a:r>
              <a:rPr lang="en-US" sz="3200" dirty="0"/>
              <a:t>Michael S. Emanuel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7B45-E752-4EF2-9968-7F24C75C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3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5B18-2B63-4CF5-9380-A97CBF98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00312"/>
          </a:xfrm>
        </p:spPr>
        <p:txBody>
          <a:bodyPr>
            <a:normAutofit/>
          </a:bodyPr>
          <a:lstStyle/>
          <a:p>
            <a:r>
              <a:rPr lang="en-US" dirty="0"/>
              <a:t>Right Ascension and Declination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E7FF6C-1818-44AA-A271-E234C5D8F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99" y="1382000"/>
            <a:ext cx="4540292" cy="3575610"/>
          </a:xfrm>
        </p:spPr>
      </p:pic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112DA84-4F46-48A0-8B47-076A501B3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" y="1363959"/>
            <a:ext cx="4952381" cy="359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89E62-9997-4F08-B585-AB717C440D0D}"/>
              </a:ext>
            </a:extLst>
          </p:cNvPr>
          <p:cNvSpPr txBox="1"/>
          <p:nvPr/>
        </p:nvSpPr>
        <p:spPr>
          <a:xfrm>
            <a:off x="392545" y="5287818"/>
            <a:ext cx="111113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Fundamental plane is aligned with Earth’s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Intuitive, dates to ancient astronomers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Two problems: precession (drift) and nutation (wobbles) in direction of North Pole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A64B0-89AF-4D59-BCC0-FB70F9A2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7945-872D-404A-8EDC-808BD655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 Units for Solar System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9E46-3BB3-440B-B7CF-9051B5F4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dynamical calculations in the Solar System, units must be chosen for </a:t>
            </a:r>
            <a:r>
              <a:rPr lang="en-US" b="1" dirty="0"/>
              <a:t>mass</a:t>
            </a:r>
            <a:r>
              <a:rPr lang="en-US" dirty="0"/>
              <a:t>, </a:t>
            </a:r>
            <a:r>
              <a:rPr lang="en-US" b="1" dirty="0"/>
              <a:t>length</a:t>
            </a:r>
            <a:r>
              <a:rPr lang="en-US" dirty="0"/>
              <a:t>, and </a:t>
            </a:r>
            <a:r>
              <a:rPr lang="en-US" b="1" dirty="0"/>
              <a:t>time</a:t>
            </a:r>
          </a:p>
          <a:p>
            <a:r>
              <a:rPr lang="en-US" dirty="0"/>
              <a:t>SI units are great for physics… most of the time</a:t>
            </a:r>
          </a:p>
          <a:p>
            <a:r>
              <a:rPr lang="en-US" dirty="0"/>
              <a:t>But for Solar System problems, the scales are not convenient</a:t>
            </a:r>
          </a:p>
          <a:p>
            <a:r>
              <a:rPr lang="en-US" dirty="0"/>
              <a:t>A convenient set of units is based on our Solar System</a:t>
            </a:r>
          </a:p>
          <a:p>
            <a:r>
              <a:rPr lang="en-US" dirty="0"/>
              <a:t>Mass: a conventional figure for the mass of the sun</a:t>
            </a:r>
          </a:p>
          <a:p>
            <a:r>
              <a:rPr lang="en-US" dirty="0"/>
              <a:t>Length: the astronomical unit; the average distance Sun to Earth</a:t>
            </a:r>
          </a:p>
          <a:p>
            <a:r>
              <a:rPr lang="en-US" dirty="0"/>
              <a:t>Time: one </a:t>
            </a:r>
            <a:r>
              <a:rPr lang="en-US" b="1" dirty="0"/>
              <a:t>day</a:t>
            </a:r>
            <a:r>
              <a:rPr lang="en-US" dirty="0"/>
              <a:t> (86,400 seconds)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C66A6-AFBF-463F-BA95-610FE715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6543F-63DD-4D3E-A52E-95C7B02C1D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56757"/>
            <a:ext cx="533333" cy="3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8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ED9F-CFFE-40A8-9125-73D41D8D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Astronomical Units and Solar Masses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3247-747E-4BC7-8040-B907029BB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836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astronomical unit</a:t>
            </a:r>
            <a:r>
              <a:rPr lang="en-US" dirty="0"/>
              <a:t>  (au) was historically defined as the mean distance from Sun to Earth</a:t>
            </a:r>
          </a:p>
          <a:p>
            <a:r>
              <a:rPr lang="en-US" dirty="0"/>
              <a:t>Modern definition:</a:t>
            </a:r>
          </a:p>
          <a:p>
            <a:r>
              <a:rPr lang="en-US" dirty="0"/>
              <a:t>The </a:t>
            </a:r>
            <a:r>
              <a:rPr lang="en-US" b="1" dirty="0"/>
              <a:t>solar mass        </a:t>
            </a:r>
            <a:r>
              <a:rPr lang="en-US" dirty="0"/>
              <a:t>is approximately</a:t>
            </a:r>
          </a:p>
          <a:p>
            <a:r>
              <a:rPr lang="en-US" dirty="0"/>
              <a:t>The solar mass parameter            is easier to measure</a:t>
            </a:r>
          </a:p>
          <a:p>
            <a:endParaRPr lang="en-US" dirty="0"/>
          </a:p>
          <a:p>
            <a:r>
              <a:rPr lang="en-US" dirty="0"/>
              <a:t>One </a:t>
            </a:r>
            <a:r>
              <a:rPr lang="en-US" b="1" dirty="0"/>
              <a:t>day</a:t>
            </a:r>
            <a:r>
              <a:rPr lang="en-US" dirty="0"/>
              <a:t> is conventionally defined as 24 x 60 x 60 = 86,400 seconds</a:t>
            </a:r>
          </a:p>
          <a:p>
            <a:r>
              <a:rPr lang="en-US" dirty="0"/>
              <a:t>The gravitational constant G (per JPL) in units                           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C3337-6CAC-4DD8-AFE0-5ADE8EC5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1F2F0-13F9-420D-94C3-2EC9278965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8" y="3326317"/>
            <a:ext cx="533333" cy="324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CFCDE-05BB-4771-8F9E-E754283A1E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49" y="3285784"/>
            <a:ext cx="4369067" cy="36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D89B39-2D34-414C-929F-B4D35F72EF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03" y="4205754"/>
            <a:ext cx="5800533" cy="629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740682-44F7-4819-B411-81AFB40A92A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37" y="3821798"/>
            <a:ext cx="808533" cy="33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1B3859-9DA0-4BB0-A739-AA53118E86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444" y="2734822"/>
            <a:ext cx="4947201" cy="4693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BE2439-9358-40AB-85B0-D387DD990A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02" y="5347290"/>
            <a:ext cx="2028800" cy="3562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526BAA-1C31-42CB-B1B1-0ABF0C3F2AA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33" y="5802170"/>
            <a:ext cx="8337067" cy="6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4E15-9113-4391-AD26-01C1F31F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Julian Dates (MJDs)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4858-ED7C-4FDB-8F40-71F42A76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Astronomy has its own unique conventions for times and dates</a:t>
            </a:r>
          </a:p>
          <a:p>
            <a:pPr lvl="1"/>
            <a:r>
              <a:rPr lang="en-US" dirty="0"/>
              <a:t>Need a simple linear scale allowing for easy subtraction of datetimes that are far apart</a:t>
            </a:r>
          </a:p>
          <a:p>
            <a:r>
              <a:rPr lang="en-US" dirty="0"/>
              <a:t>A Julian period is the product of three cycles:</a:t>
            </a:r>
          </a:p>
          <a:p>
            <a:pPr lvl="1"/>
            <a:r>
              <a:rPr lang="en-US" dirty="0"/>
              <a:t>28 (solar cycle) x 19 (lunar cycle) x 15 (</a:t>
            </a:r>
            <a:r>
              <a:rPr lang="en-US" dirty="0" err="1"/>
              <a:t>indiction</a:t>
            </a:r>
            <a:r>
              <a:rPr lang="en-US" dirty="0"/>
              <a:t> cycle) = 7980 years (!)</a:t>
            </a:r>
          </a:p>
          <a:p>
            <a:pPr lvl="1"/>
            <a:r>
              <a:rPr lang="en-US" dirty="0"/>
              <a:t>This made it possible to correctly assign the year to ancient historical events</a:t>
            </a:r>
          </a:p>
          <a:p>
            <a:r>
              <a:rPr lang="en-US" dirty="0"/>
              <a:t>The Julian day: # days since Julian period that began at 12:00 January 1, 4713 BC</a:t>
            </a:r>
          </a:p>
          <a:p>
            <a:r>
              <a:rPr lang="en-US" dirty="0"/>
              <a:t>Since this is cumbersomely large, the Modified Julian Date (</a:t>
            </a:r>
            <a:r>
              <a:rPr lang="en-US" b="1" dirty="0"/>
              <a:t>MJD)</a:t>
            </a:r>
            <a:r>
              <a:rPr lang="en-US" dirty="0"/>
              <a:t> is defined as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/>
              <a:t>MJD = JD – 2400000.5</a:t>
            </a:r>
          </a:p>
          <a:p>
            <a:r>
              <a:rPr lang="en-US" dirty="0"/>
              <a:t>The </a:t>
            </a:r>
            <a:r>
              <a:rPr lang="en-US" b="1" dirty="0"/>
              <a:t>epoch</a:t>
            </a:r>
            <a:r>
              <a:rPr lang="en-US" dirty="0"/>
              <a:t> of the MJD is 0:00 November 17, 1858</a:t>
            </a:r>
          </a:p>
          <a:p>
            <a:r>
              <a:rPr lang="en-US" dirty="0"/>
              <a:t>To convert between a JD and a Unix time use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err="1"/>
              <a:t>UnixTime</a:t>
            </a:r>
            <a:r>
              <a:rPr lang="en-US" dirty="0"/>
              <a:t> = (JD – 2440587.5) x 86400</a:t>
            </a:r>
          </a:p>
          <a:p>
            <a:r>
              <a:rPr lang="en-US" dirty="0"/>
              <a:t>Better idea… NEVER write these formulas yourself! Understand them once, then use a library for actual calculations.</a:t>
            </a:r>
          </a:p>
          <a:p>
            <a:r>
              <a:rPr lang="en-US" dirty="0"/>
              <a:t>The MJD of today’s date (29-Oct-2021) is 59516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88E89-FF34-402D-B353-4D9CB157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0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A6E2-C5AD-4446-9530-96D979D5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Body Problem:</a:t>
            </a:r>
            <a:br>
              <a:rPr lang="en-US" dirty="0"/>
            </a:br>
            <a:r>
              <a:rPr lang="en-US" dirty="0"/>
              <a:t>Analytic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C68DF-5A63-4959-8AF8-51BA94EDF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4514-24DE-4C5D-A17B-BAF245BB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B9B9-2A30-432E-80A9-CACDEE8E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Kepler’s Laws of Planetary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3DC5B-789E-43A5-8135-15AC33CB1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orbit of a planet is an ellipse with the Sun at one focus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line segment joining a planet and the Sun sweeps out equal areas during equal intervals of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square of a planet’s orbital period is proportional to the cube of the length of the semi-major axis of its orbit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52D23-8ED8-46EA-86FC-42EAFE07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4783-3DA4-4746-A041-057AE0F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Text: Solar System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AC92D-A951-4C56-86FB-1BC435C9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Solar System Dynamics: Murray, Carl D., Dermott, Stanley F.: 9780521575973:  Amazon.com: Books">
            <a:extLst>
              <a:ext uri="{FF2B5EF4-FFF2-40B4-BE49-F238E27FC236}">
                <a16:creationId xmlns:a16="http://schemas.microsoft.com/office/drawing/2014/main" id="{79D7E01E-FF97-4C58-BE11-597E269A8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00" y="1825625"/>
            <a:ext cx="3034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61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E499-B488-49ED-8D61-0B561B4F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Definitive Books &gt;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C015-0696-4C18-A63D-170715E74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Here is a random aside I wanted to share with you</a:t>
            </a:r>
          </a:p>
          <a:p>
            <a:r>
              <a:rPr lang="en-US" dirty="0"/>
              <a:t>This is something I learned in graduate school in my forties</a:t>
            </a:r>
          </a:p>
          <a:p>
            <a:pPr lvl="1"/>
            <a:r>
              <a:rPr lang="en-US" dirty="0"/>
              <a:t>So it’s not entirely obvious</a:t>
            </a:r>
          </a:p>
          <a:p>
            <a:r>
              <a:rPr lang="en-US" dirty="0"/>
              <a:t>Wikipedia is amazing-free, convenient, high quality</a:t>
            </a:r>
          </a:p>
          <a:p>
            <a:r>
              <a:rPr lang="en-US" dirty="0"/>
              <a:t>But… it is not the most definitive source of knowledge in the world</a:t>
            </a:r>
          </a:p>
          <a:p>
            <a:r>
              <a:rPr lang="en-US" dirty="0"/>
              <a:t>If you are doing serious work in a field, spend some time trying to determine whether there are any “classical” or definitive text</a:t>
            </a:r>
          </a:p>
          <a:p>
            <a:r>
              <a:rPr lang="en-US" dirty="0"/>
              <a:t>In the case of integrating the solar system, Solar System Dynamics (C.D. Murray and S.F. Dermott) is the acknowledged classic</a:t>
            </a:r>
          </a:p>
          <a:p>
            <a:r>
              <a:rPr lang="en-US" dirty="0"/>
              <a:t>You will also see it cited in the rebound software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40344-0276-4A91-8E65-11654E10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267A-4826-4AD9-87BB-23D8CB630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Motion is Elliptical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468A-D1D0-4088-889E-30C1900B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18</a:t>
            </a:fld>
            <a:endParaRPr lang="en-US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DC6C77D-9A00-4A35-8B11-0E14CE06D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39" y="1440728"/>
            <a:ext cx="8537767" cy="5165583"/>
          </a:xfrm>
        </p:spPr>
      </p:pic>
    </p:spTree>
    <p:extLst>
      <p:ext uri="{BB962C8B-B14F-4D97-AF65-F5344CB8AC3E}">
        <p14:creationId xmlns:p14="http://schemas.microsoft.com/office/powerpoint/2010/main" val="2272585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9DEF-A3D8-42C0-9236-88A5F0E4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Body ODE- Cartesian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DC37-3AFC-486C-9AB2-E731E0A8E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632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b="1" dirty="0"/>
              <a:t>r</a:t>
            </a:r>
            <a:r>
              <a:rPr lang="en-US" baseline="-25000" dirty="0"/>
              <a:t>2</a:t>
            </a:r>
            <a:r>
              <a:rPr lang="en-US" dirty="0"/>
              <a:t> be positions of two bodies with masses m</a:t>
            </a:r>
            <a:r>
              <a:rPr lang="en-US" baseline="-25000" dirty="0"/>
              <a:t>1</a:t>
            </a:r>
            <a:r>
              <a:rPr lang="en-US" dirty="0"/>
              <a:t> and m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Let </a:t>
            </a:r>
            <a:r>
              <a:rPr lang="en-US" b="1" dirty="0"/>
              <a:t>r</a:t>
            </a:r>
            <a:r>
              <a:rPr lang="en-US" dirty="0"/>
              <a:t> = </a:t>
            </a:r>
            <a:r>
              <a:rPr lang="en-US" b="1" dirty="0"/>
              <a:t>r</a:t>
            </a:r>
            <a:r>
              <a:rPr lang="en-US" baseline="-25000" dirty="0"/>
              <a:t>2</a:t>
            </a:r>
            <a:r>
              <a:rPr lang="en-US" dirty="0"/>
              <a:t> – </a:t>
            </a:r>
            <a:r>
              <a:rPr lang="en-US" b="1" dirty="0"/>
              <a:t>r</a:t>
            </a:r>
            <a:r>
              <a:rPr lang="en-US" baseline="-25000" dirty="0"/>
              <a:t>1</a:t>
            </a:r>
            <a:r>
              <a:rPr lang="en-US" dirty="0"/>
              <a:t> be their </a:t>
            </a:r>
            <a:r>
              <a:rPr lang="en-US" b="1" dirty="0"/>
              <a:t>relative displacement</a:t>
            </a:r>
          </a:p>
          <a:p>
            <a:r>
              <a:rPr lang="en-US" dirty="0"/>
              <a:t>Let                be scalar distance between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 angular momentum is conserved: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2A2F0-7D44-473B-8039-5E514311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19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ABDA7-67FD-4212-AE7C-984387EF43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50" y="3429000"/>
            <a:ext cx="2316800" cy="18325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D604DAC-0CE0-455D-9B34-A1AC7A9785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39" y="4230067"/>
            <a:ext cx="4359914" cy="10396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EDB816-10E1-49F2-AB6B-7931A31989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39" y="3491534"/>
            <a:ext cx="2854400" cy="5952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07BD02-E1B2-4B4E-9C82-A82BF4F4F1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81" y="2893346"/>
            <a:ext cx="1109333" cy="3562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E504792-7417-4157-A82E-224AA40A7AF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50" y="5943712"/>
            <a:ext cx="4853332" cy="5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D88C-A974-4E67-89D9-53DEAA96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of Gravitational Attraction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581F0-497B-4867-9CB1-3D6A5C04E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A91C6-0982-4153-A9AE-7548B6B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6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A5DA-C0D3-4D8E-8A0D-406C164B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Body ODE – Polar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3F682-0C97-44FE-80F5-D28A15601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Switch from Cartesian to polar coordinates (SSD 2.7)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 angular momentum conservation: </a:t>
            </a:r>
          </a:p>
          <a:p>
            <a:r>
              <a:rPr lang="en-US" dirty="0"/>
              <a:t>Kepler’s Second Law true for </a:t>
            </a:r>
            <a:r>
              <a:rPr lang="en-US" b="1" dirty="0"/>
              <a:t>any</a:t>
            </a:r>
            <a:r>
              <a:rPr lang="en-US" dirty="0"/>
              <a:t> central force: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E0DE-FE19-4585-9187-9E443E92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6DAE8C-BE4D-4B43-A269-BDE4331545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50" y="2238293"/>
            <a:ext cx="5060266" cy="2210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179817-BA3F-4085-BDBB-F44502A5B5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68" y="4410576"/>
            <a:ext cx="1147733" cy="334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470F-9C38-475E-B664-17BC638023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94" y="5380675"/>
            <a:ext cx="2929067" cy="7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3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238B-A5CB-4CE0-89DF-2B3224A2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Body ODE – Reciprocal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A2050-1152-4FB9-B5D5-6ECEB216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579"/>
            <a:ext cx="10515600" cy="5257896"/>
          </a:xfrm>
        </p:spPr>
        <p:txBody>
          <a:bodyPr/>
          <a:lstStyle/>
          <a:p>
            <a:r>
              <a:rPr lang="en-US" dirty="0"/>
              <a:t>Match radial components in SSD 2.5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Introduce substitution                    and use constant </a:t>
            </a:r>
          </a:p>
          <a:p>
            <a:r>
              <a:rPr lang="en-US" dirty="0"/>
              <a:t>Differentiate r with respect to time twice to get SSD 2.12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Transformed version of SSD 2.11 in terms of 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EE67D-23DA-4811-8E28-9372806B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21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7F6911-FC95-4E69-AAAE-648A14E863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04" y="1927305"/>
            <a:ext cx="4550399" cy="941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1A547-6765-41D7-8A87-845776F4AE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16" y="2902046"/>
            <a:ext cx="1440000" cy="639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3349A-FA2B-44FD-BB9D-0E984A46FA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347644"/>
            <a:ext cx="1147733" cy="3349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63BAC-1EB6-4981-BF96-3C19E7CCA3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76" y="3965049"/>
            <a:ext cx="3677867" cy="10424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53D9FE-7713-4C6B-99BC-4019577C3D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38" y="3964113"/>
            <a:ext cx="4096238" cy="10424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2D1883-6B48-4F78-8E4A-EF03D777D4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04" y="5498188"/>
            <a:ext cx="5159773" cy="12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7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621B-ADA1-46C2-884D-18FE1AFD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Body ODE –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FE5B-3FBF-4D27-B963-3AAD6591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3025"/>
          </a:xfrm>
        </p:spPr>
        <p:txBody>
          <a:bodyPr/>
          <a:lstStyle/>
          <a:p>
            <a:r>
              <a:rPr lang="en-US" dirty="0"/>
              <a:t>Equation SSD 2.13 has an analytical solution!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Express solution in terms of radial distance 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p</a:t>
            </a:r>
            <a:r>
              <a:rPr lang="en-US" dirty="0"/>
              <a:t> is called the </a:t>
            </a:r>
            <a:r>
              <a:rPr lang="en-US" b="1" dirty="0"/>
              <a:t>semi-latus rectum</a:t>
            </a:r>
          </a:p>
          <a:p>
            <a:r>
              <a:rPr lang="en-US" i="1" dirty="0"/>
              <a:t>e </a:t>
            </a:r>
            <a:r>
              <a:rPr lang="en-US" dirty="0"/>
              <a:t>is called the </a:t>
            </a:r>
            <a:r>
              <a:rPr lang="en-US" b="1" dirty="0"/>
              <a:t>eccentricity</a:t>
            </a:r>
          </a:p>
          <a:p>
            <a:r>
              <a:rPr lang="en-US" b="1" dirty="0"/>
              <a:t>     </a:t>
            </a:r>
            <a:r>
              <a:rPr lang="en-US" dirty="0"/>
              <a:t>is called the </a:t>
            </a:r>
            <a:r>
              <a:rPr lang="en-US" b="1" dirty="0"/>
              <a:t>longitude of pericenter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CB32C-2D9C-4744-B8FC-4231842A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4C05B3-E876-43CC-94EA-1B65B6A9DF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85" y="2307917"/>
            <a:ext cx="6097065" cy="87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BB917C-DDC5-4B66-BBE0-20E3EEC2E0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88" y="3793238"/>
            <a:ext cx="5506133" cy="964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AAD1A5-E9A3-4DC8-B892-738B7633B1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38" y="3793238"/>
            <a:ext cx="3014525" cy="964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121BBE-3A0B-438C-B4CF-41A24A14EA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54" y="6076919"/>
            <a:ext cx="281600" cy="1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8C1D-78F1-4116-B440-D42E0800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Elliptical Orbits for Two Body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5339F-D067-406E-BF64-D521F4A4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63AA685C-01F2-4251-9515-F20C4C133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18" y="1536967"/>
            <a:ext cx="4720987" cy="3159480"/>
          </a:xfrm>
          <a:ln w="19050"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B7812B-B3F5-49E2-BDC1-7E0471414A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13" y="2549387"/>
            <a:ext cx="5422786" cy="50245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B1F96-7883-4245-9F3A-9AD2AECC71F8}"/>
              </a:ext>
            </a:extLst>
          </p:cNvPr>
          <p:cNvSpPr txBox="1">
            <a:spLocks/>
          </p:cNvSpPr>
          <p:nvPr/>
        </p:nvSpPr>
        <p:spPr>
          <a:xfrm>
            <a:off x="773218" y="1504475"/>
            <a:ext cx="6421300" cy="5156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is the </a:t>
            </a:r>
            <a:r>
              <a:rPr lang="en-US" b="1" dirty="0"/>
              <a:t>semi-major axis</a:t>
            </a:r>
            <a:r>
              <a:rPr lang="en-US" dirty="0"/>
              <a:t> </a:t>
            </a:r>
          </a:p>
          <a:p>
            <a:r>
              <a:rPr lang="en-US" dirty="0"/>
              <a:t>b is the semi-minor axis</a:t>
            </a:r>
          </a:p>
          <a:p>
            <a:endParaRPr lang="en-US" b="1" dirty="0"/>
          </a:p>
          <a:p>
            <a:r>
              <a:rPr lang="en-US" dirty="0"/>
              <a:t>Polar equation of ellipse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 is called the </a:t>
            </a:r>
            <a:r>
              <a:rPr lang="en-US" b="1" dirty="0"/>
              <a:t>true anomaly</a:t>
            </a:r>
          </a:p>
          <a:p>
            <a:r>
              <a:rPr lang="en-US" dirty="0"/>
              <a:t>Transformation to Cartesian coordinates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B576D9-F1A0-4960-9EB2-9D54654F8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1" y="3473117"/>
            <a:ext cx="4898131" cy="1122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38F83-1BB8-4C0F-BF0C-3B166C02CEE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08" y="5514626"/>
            <a:ext cx="4262320" cy="1283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5447B-A281-4EE4-8C5B-F5FB84706742}"/>
              </a:ext>
            </a:extLst>
          </p:cNvPr>
          <p:cNvSpPr txBox="1"/>
          <p:nvPr/>
        </p:nvSpPr>
        <p:spPr>
          <a:xfrm>
            <a:off x="7194518" y="5052961"/>
            <a:ext cx="4604491" cy="17543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f=0, r = a(1-e) ; called </a:t>
            </a:r>
            <a:r>
              <a:rPr lang="en-US" b="1" dirty="0"/>
              <a:t>pericenter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f=</a:t>
            </a:r>
            <a:r>
              <a:rPr lang="el-GR" dirty="0">
                <a:cs typeface="Times New Roman" panose="02020603050405020304" pitchFamily="18" charset="0"/>
              </a:rPr>
              <a:t>π</a:t>
            </a:r>
            <a:r>
              <a:rPr lang="en-US" dirty="0">
                <a:cs typeface="Times New Roman" panose="02020603050405020304" pitchFamily="18" charset="0"/>
              </a:rPr>
              <a:t>, r = 1(1+e) ; called </a:t>
            </a:r>
            <a:r>
              <a:rPr lang="en-US" b="1" dirty="0">
                <a:cs typeface="Times New Roman" panose="02020603050405020304" pitchFamily="18" charset="0"/>
              </a:rPr>
              <a:t>apocenter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Fastest at pericenter, slowest at apocenter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Semi-major axis a sets size of 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Eccentricity e sets how elongated it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 controls position along the orbit</a:t>
            </a:r>
          </a:p>
        </p:txBody>
      </p:sp>
    </p:spTree>
    <p:extLst>
      <p:ext uri="{BB962C8B-B14F-4D97-AF65-F5344CB8AC3E}">
        <p14:creationId xmlns:p14="http://schemas.microsoft.com/office/powerpoint/2010/main" val="204191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3B21-6FBA-4746-BFD9-0741853F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Keplerian Orbital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79338-3C7B-4456-A7E6-15138814A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D4D7C-2378-4109-A190-153AF6E7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7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74AB-5CDB-4611-AD02-64B6C6B8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Motion n and Mean Anomaly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CE44-D27A-4ABA-A187-608217951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415"/>
            <a:ext cx="10515600" cy="5404059"/>
          </a:xfrm>
        </p:spPr>
        <p:txBody>
          <a:bodyPr/>
          <a:lstStyle/>
          <a:p>
            <a:r>
              <a:rPr lang="en-US" dirty="0"/>
              <a:t>The orbital period T is</a:t>
            </a:r>
          </a:p>
          <a:p>
            <a:r>
              <a:rPr lang="en-US" dirty="0"/>
              <a:t>Consistent with Kepler’s Third Law!</a:t>
            </a:r>
          </a:p>
          <a:p>
            <a:r>
              <a:rPr lang="en-US" dirty="0"/>
              <a:t>Angle </a:t>
            </a:r>
            <a:r>
              <a:rPr lang="en-US" dirty="0">
                <a:cs typeface="Times New Roman" panose="02020603050405020304" pitchFamily="18" charset="0"/>
              </a:rPr>
              <a:t>θ sweeps out 2</a:t>
            </a:r>
            <a:r>
              <a:rPr lang="el-GR" dirty="0">
                <a:cs typeface="Times New Roman" panose="02020603050405020304" pitchFamily="18" charset="0"/>
              </a:rPr>
              <a:t>π</a:t>
            </a:r>
            <a:r>
              <a:rPr lang="en-US" dirty="0">
                <a:cs typeface="Times New Roman" panose="02020603050405020304" pitchFamily="18" charset="0"/>
              </a:rPr>
              <a:t> radians per orbital period T</a:t>
            </a:r>
          </a:p>
          <a:p>
            <a:r>
              <a:rPr lang="en-US" dirty="0">
                <a:cs typeface="Times New Roman" panose="02020603050405020304" pitchFamily="18" charset="0"/>
              </a:rPr>
              <a:t>Define the </a:t>
            </a:r>
            <a:r>
              <a:rPr lang="en-US" b="1" dirty="0">
                <a:cs typeface="Times New Roman" panose="02020603050405020304" pitchFamily="18" charset="0"/>
              </a:rPr>
              <a:t>mean motion</a:t>
            </a:r>
            <a:r>
              <a:rPr lang="en-US" dirty="0">
                <a:cs typeface="Times New Roman" panose="02020603050405020304" pitchFamily="18" charset="0"/>
              </a:rPr>
              <a:t> n as average angular velocity 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n also relates to </a:t>
            </a:r>
            <a:r>
              <a:rPr lang="el-GR" dirty="0">
                <a:cs typeface="Times New Roman" panose="02020603050405020304" pitchFamily="18" charset="0"/>
              </a:rPr>
              <a:t>μ</a:t>
            </a:r>
            <a:r>
              <a:rPr lang="en-US" dirty="0">
                <a:cs typeface="Times New Roman" panose="02020603050405020304" pitchFamily="18" charset="0"/>
              </a:rPr>
              <a:t> and specific angular momentum h via 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Define the </a:t>
            </a:r>
            <a:r>
              <a:rPr lang="en-US" b="1" dirty="0">
                <a:cs typeface="Times New Roman" panose="02020603050405020304" pitchFamily="18" charset="0"/>
              </a:rPr>
              <a:t>mean anomaly</a:t>
            </a:r>
            <a:r>
              <a:rPr lang="en-US" dirty="0">
                <a:cs typeface="Times New Roman" panose="02020603050405020304" pitchFamily="18" charset="0"/>
              </a:rPr>
              <a:t> M as a fictitious angle that’s linear in time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τ is called the </a:t>
            </a:r>
            <a:r>
              <a:rPr lang="en-US" b="1" dirty="0">
                <a:cs typeface="Times New Roman" panose="02020603050405020304" pitchFamily="18" charset="0"/>
              </a:rPr>
              <a:t>time of pericenter passage </a:t>
            </a:r>
            <a:r>
              <a:rPr lang="en-US" dirty="0">
                <a:cs typeface="Times New Roman" panose="02020603050405020304" pitchFamily="18" charset="0"/>
              </a:rPr>
              <a:t>and a constant</a:t>
            </a:r>
            <a:endParaRPr lang="en-US" b="1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7E576-B5C3-4863-8B6C-A376C52B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DDB5F7-D10D-47E2-9881-FEE7F441B1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25" y="1241057"/>
            <a:ext cx="4417231" cy="6391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1717B7-2B97-497B-96CE-4EAC78AC25D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012" y="3313209"/>
            <a:ext cx="3793067" cy="595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DD7A6D-2C59-481E-B08A-AB5D9CD6AE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13" y="5341412"/>
            <a:ext cx="4705418" cy="639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24C79A-D2CF-424F-8C2B-2AE02A10DA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60" y="4269528"/>
            <a:ext cx="8998400" cy="7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8AC2-0579-4952-891E-B3EC738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Eccentric and True Anomaly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AEA9A6B-2708-4C0E-A99B-DEAD8A526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1" y="1384670"/>
            <a:ext cx="10710205" cy="5426692"/>
          </a:xfrm>
          <a:ln w="28575"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E6338-3930-4306-BD5A-0C1B4D29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77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2750-D01C-4DC5-AB10-3E2241C2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Eccentric Anomaly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EE8CF-7069-4BCE-BE42-7219365F6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219"/>
            <a:ext cx="6425942" cy="4530725"/>
          </a:xfrm>
        </p:spPr>
        <p:txBody>
          <a:bodyPr/>
          <a:lstStyle/>
          <a:p>
            <a:r>
              <a:rPr lang="en-US" dirty="0"/>
              <a:t>Centered ellipse equation</a:t>
            </a:r>
          </a:p>
          <a:p>
            <a:endParaRPr lang="en-US" sz="3200" dirty="0"/>
          </a:p>
          <a:p>
            <a:r>
              <a:rPr lang="en-US" dirty="0"/>
              <a:t>Cartesian coordinates from a and E</a:t>
            </a:r>
          </a:p>
          <a:p>
            <a:endParaRPr lang="en-US" dirty="0"/>
          </a:p>
          <a:p>
            <a:r>
              <a:rPr lang="en-US" dirty="0"/>
              <a:t>Distance r from a, e and E  (Do               )</a:t>
            </a:r>
          </a:p>
          <a:p>
            <a:endParaRPr lang="en-US" dirty="0"/>
          </a:p>
          <a:p>
            <a:r>
              <a:rPr lang="en-US" dirty="0"/>
              <a:t>Relationship between E and f – useful!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B9D7B-A4F2-44C5-8D73-42C3047C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0A9E957-C6BC-4FE7-830B-3E8ED73B7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64" y="1417110"/>
            <a:ext cx="4715012" cy="2389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75A589-08BC-4201-94A7-F4B4E47D22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07" y="1885531"/>
            <a:ext cx="3631823" cy="712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9BA71-AF92-4552-A198-A91144C025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14" y="3019347"/>
            <a:ext cx="5795047" cy="504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252C5E-1A3F-4B77-A91B-271330C405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8" y="3977820"/>
            <a:ext cx="5036800" cy="59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0C6217-EB7C-420F-8B33-45C6EE157F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606" y="3580062"/>
            <a:ext cx="1098667" cy="364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1139A2-0F19-4070-BFA6-FDD3C5E45C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87" y="5088720"/>
            <a:ext cx="6875732" cy="11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00F3-8218-49C2-B955-71D99EFF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Kepler’s Equation: Relating M and 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65A0B-9FA1-45E0-AFF5-E9410175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954"/>
            <a:ext cx="10515600" cy="4962395"/>
          </a:xfrm>
        </p:spPr>
        <p:txBody>
          <a:bodyPr/>
          <a:lstStyle/>
          <a:p>
            <a:r>
              <a:rPr lang="en-US" dirty="0"/>
              <a:t>Calculate                 from SSD 2.41, then compute  </a:t>
            </a:r>
          </a:p>
          <a:p>
            <a:r>
              <a:rPr lang="en-US" dirty="0"/>
              <a:t>The magnitude of this is equal to h; use SSD 2.26 and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Integrate this and match the boundary condition E=0 at t=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This is the famous </a:t>
            </a:r>
            <a:r>
              <a:rPr lang="en-US" b="1" dirty="0">
                <a:cs typeface="Times New Roman" panose="02020603050405020304" pitchFamily="18" charset="0"/>
              </a:rPr>
              <a:t>Kepler’s Equation</a:t>
            </a:r>
            <a:endParaRPr lang="en-US" b="1" dirty="0"/>
          </a:p>
          <a:p>
            <a:pPr lvl="1"/>
            <a:r>
              <a:rPr lang="en-US" dirty="0"/>
              <a:t>Kepler’s Equation cannot be solved analytically for E as a function of M</a:t>
            </a:r>
          </a:p>
          <a:p>
            <a:pPr lvl="1"/>
            <a:r>
              <a:rPr lang="en-US" dirty="0"/>
              <a:t>But it can be solved numerically efficiently using Newton-Raphson</a:t>
            </a:r>
          </a:p>
          <a:p>
            <a:r>
              <a:rPr lang="en-US" dirty="0"/>
              <a:t>This method allows us to compute two orbits as a function of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09BA4-4170-45E9-853B-E531CC8BE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179BB-9D10-4623-B41A-EAF2A35FD5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16" y="1477070"/>
            <a:ext cx="1175467" cy="31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FE339E-978B-4B7E-9AE1-CB72CF35CA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82" y="1477070"/>
            <a:ext cx="746667" cy="245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BDEF37-F4AF-4DB8-853B-601ECD3E27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87" y="2363619"/>
            <a:ext cx="5041067" cy="10005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CDCCD6-281F-4968-9593-EB1026AB399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87" y="3867506"/>
            <a:ext cx="4851200" cy="5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9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7F82-AAA4-42E9-A7AE-59B477F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Orienting the Orbit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7D7F4-1688-4E3D-806C-F7B538662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perfectly solved the two body problem in its orbital plane</a:t>
            </a:r>
          </a:p>
          <a:p>
            <a:r>
              <a:rPr lang="en-US" dirty="0"/>
              <a:t>The orbit is described by 3 elements: a, e, f</a:t>
            </a:r>
          </a:p>
          <a:p>
            <a:r>
              <a:rPr lang="en-US" dirty="0"/>
              <a:t>If you only wanted the orbit of one body around the Sun, you could choose the frame so the ecliptic was the XY plane</a:t>
            </a:r>
          </a:p>
          <a:p>
            <a:r>
              <a:rPr lang="en-US" dirty="0"/>
              <a:t>But there are many bodies of interest in the Solar System all orbiting in different planes</a:t>
            </a:r>
          </a:p>
          <a:p>
            <a:r>
              <a:rPr lang="en-US" dirty="0"/>
              <a:t>We would like a formalism to permit us to orient our planar 2D orbits into 3D space with one preferred frame (e.g. BME)</a:t>
            </a:r>
          </a:p>
          <a:p>
            <a:r>
              <a:rPr lang="en-US" dirty="0"/>
              <a:t>This is  what the remaining orbital elements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l-GR" dirty="0">
                <a:cs typeface="Times New Roman" panose="02020603050405020304" pitchFamily="18" charset="0"/>
              </a:rPr>
              <a:t>Ω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l-GR" dirty="0">
                <a:cs typeface="Times New Roman" panose="02020603050405020304" pitchFamily="18" charset="0"/>
              </a:rPr>
              <a:t>ω</a:t>
            </a:r>
            <a:r>
              <a:rPr lang="en-US" dirty="0">
                <a:cs typeface="Times New Roman" panose="02020603050405020304" pitchFamily="18" charset="0"/>
              </a:rPr>
              <a:t> do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55E2-0E8B-40AD-9607-2453068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2E0F-7E94-4128-AA47-16C73B47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Law of Universal Gravitation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56A76-248D-4F4C-B883-61EBC3AE7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Newton’s Law of Universal Gravitation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Newton’s Second Law of Motion</a:t>
            </a:r>
          </a:p>
          <a:p>
            <a:r>
              <a:rPr lang="en-US" dirty="0"/>
              <a:t>Calculate the acceleration of body 2 due to body 1</a:t>
            </a:r>
          </a:p>
          <a:p>
            <a:pPr lvl="1"/>
            <a:r>
              <a:rPr lang="en-US" dirty="0"/>
              <a:t>The mass m</a:t>
            </a:r>
            <a:r>
              <a:rPr lang="en-US" baseline="-25000" dirty="0"/>
              <a:t>2</a:t>
            </a:r>
            <a:r>
              <a:rPr lang="en-US" dirty="0"/>
              <a:t> cancels 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ED85-B62C-459D-B313-81FC57BF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36D116-FD47-468A-899A-C051CE307A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76" y="2286313"/>
            <a:ext cx="2761036" cy="1055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20255-355F-4CFA-A573-DA9E4D7C91F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62" y="3429000"/>
            <a:ext cx="4326400" cy="338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62F50-BA3F-4F67-A957-E46C1E78FB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68" y="3941431"/>
            <a:ext cx="1553914" cy="311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831885-BCA4-4E52-B4B8-ED7CDB7D552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76" y="5370663"/>
            <a:ext cx="2389334" cy="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9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57BE-ADDC-4536-9124-15ACB54A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2560"/>
          </a:xfrm>
        </p:spPr>
        <p:txBody>
          <a:bodyPr/>
          <a:lstStyle/>
          <a:p>
            <a:r>
              <a:rPr lang="en-US" dirty="0"/>
              <a:t>Keplerian Orbital Elements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A4651C7C-4158-499E-ACC8-BB62DA3A1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21" y="1077686"/>
            <a:ext cx="4523392" cy="4071054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580616-8F54-458F-9047-286B0EB3E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04" y="1077686"/>
            <a:ext cx="4640175" cy="3524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7C60C-8722-451A-ADF8-942C435DCD4D}"/>
              </a:ext>
            </a:extLst>
          </p:cNvPr>
          <p:cNvSpPr txBox="1"/>
          <p:nvPr/>
        </p:nvSpPr>
        <p:spPr>
          <a:xfrm>
            <a:off x="1396273" y="5615582"/>
            <a:ext cx="9061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Semi-major axis </a:t>
            </a:r>
            <a:r>
              <a:rPr lang="en-US" i="1" dirty="0"/>
              <a:t>a</a:t>
            </a:r>
            <a:r>
              <a:rPr lang="en-US" dirty="0"/>
              <a:t> and eccentricity </a:t>
            </a:r>
            <a:r>
              <a:rPr lang="en-US" i="1" dirty="0"/>
              <a:t>e</a:t>
            </a:r>
            <a:r>
              <a:rPr lang="en-US" dirty="0"/>
              <a:t> describe the size and shape of the orbital 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Inclination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ascending node Ω, perihelion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angles orienting orbit in the ecliptic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anomaly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location of the body on its orbital ellipse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0FA63-2AFD-422E-BEAF-0E09478B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09B3-7564-407F-B411-F8426AE925B0}"/>
              </a:ext>
            </a:extLst>
          </p:cNvPr>
          <p:cNvSpPr txBox="1"/>
          <p:nvPr/>
        </p:nvSpPr>
        <p:spPr>
          <a:xfrm>
            <a:off x="6902887" y="4805680"/>
            <a:ext cx="42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Credits: </a:t>
            </a:r>
            <a:r>
              <a:rPr lang="en-US" dirty="0" err="1"/>
              <a:t>WikiPedia</a:t>
            </a:r>
            <a:r>
              <a:rPr lang="en-US" dirty="0"/>
              <a:t>, Cool Cosmos</a:t>
            </a:r>
          </a:p>
        </p:txBody>
      </p:sp>
    </p:spTree>
    <p:extLst>
      <p:ext uri="{BB962C8B-B14F-4D97-AF65-F5344CB8AC3E}">
        <p14:creationId xmlns:p14="http://schemas.microsoft.com/office/powerpoint/2010/main" val="3681826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4267-F340-4B1D-A518-33C62B9DC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Elements to Cartesian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5447-7645-4537-999E-644AE29C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27"/>
            <a:ext cx="10515600" cy="4965072"/>
          </a:xfrm>
        </p:spPr>
        <p:txBody>
          <a:bodyPr>
            <a:normAutofit/>
          </a:bodyPr>
          <a:lstStyle/>
          <a:p>
            <a:r>
              <a:rPr lang="en-US" dirty="0"/>
              <a:t>The three angles define rotation matrices</a:t>
            </a:r>
          </a:p>
          <a:p>
            <a:r>
              <a:rPr lang="en-US" dirty="0"/>
              <a:t>The equation mapping from orbital elements to Cartesian coordinates</a:t>
            </a:r>
          </a:p>
          <a:p>
            <a:endParaRPr lang="en-US" dirty="0"/>
          </a:p>
          <a:p>
            <a:endParaRPr lang="en-US" dirty="0"/>
          </a:p>
          <a:p>
            <a:endParaRPr lang="en-US" sz="3200" dirty="0"/>
          </a:p>
          <a:p>
            <a:r>
              <a:rPr lang="en-US" dirty="0"/>
              <a:t>This can be inverted, but it’s a bit messy, and sometimes the answer is not unique (e.g. if e=0)</a:t>
            </a:r>
          </a:p>
          <a:p>
            <a:r>
              <a:rPr lang="en-US" dirty="0"/>
              <a:t>The most common scenario is to convert from (a, e, I,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</a:t>
            </a:r>
            <a:r>
              <a:rPr lang="en-US" dirty="0">
                <a:cs typeface="Times New Roman" panose="02020603050405020304" pitchFamily="18" charset="0"/>
              </a:rPr>
              <a:t>) to        (</a:t>
            </a:r>
            <a:r>
              <a:rPr lang="en-US" dirty="0" err="1">
                <a:cs typeface="Times New Roman" panose="02020603050405020304" pitchFamily="18" charset="0"/>
              </a:rPr>
              <a:t>q</a:t>
            </a:r>
            <a:r>
              <a:rPr lang="en-US" baseline="-25000" dirty="0" err="1">
                <a:cs typeface="Times New Roman" panose="02020603050405020304" pitchFamily="18" charset="0"/>
              </a:rPr>
              <a:t>x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q</a:t>
            </a:r>
            <a:r>
              <a:rPr lang="en-US" baseline="-25000" dirty="0" err="1">
                <a:cs typeface="Times New Roman" panose="02020603050405020304" pitchFamily="18" charset="0"/>
              </a:rPr>
              <a:t>y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q</a:t>
            </a:r>
            <a:r>
              <a:rPr lang="en-US" baseline="-25000" dirty="0" err="1">
                <a:cs typeface="Times New Roman" panose="02020603050405020304" pitchFamily="18" charset="0"/>
              </a:rPr>
              <a:t>z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cs typeface="Times New Roman" panose="02020603050405020304" pitchFamily="18" charset="0"/>
              </a:rPr>
              <a:t>x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cs typeface="Times New Roman" panose="02020603050405020304" pitchFamily="18" charset="0"/>
              </a:rPr>
              <a:t>y</a:t>
            </a:r>
            <a:r>
              <a:rPr lang="en-US" dirty="0">
                <a:cs typeface="Times New Roman" panose="02020603050405020304" pitchFamily="18" charset="0"/>
              </a:rPr>
              <a:t>, </a:t>
            </a:r>
            <a:r>
              <a:rPr lang="en-US" dirty="0" err="1">
                <a:cs typeface="Times New Roman" panose="02020603050405020304" pitchFamily="18" charset="0"/>
              </a:rPr>
              <a:t>v</a:t>
            </a:r>
            <a:r>
              <a:rPr lang="en-US" baseline="-25000" dirty="0" err="1">
                <a:cs typeface="Times New Roman" panose="02020603050405020304" pitchFamily="18" charset="0"/>
              </a:rPr>
              <a:t>z</a:t>
            </a:r>
            <a:r>
              <a:rPr lang="en-US" dirty="0"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cs typeface="Times New Roman" panose="02020603050405020304" pitchFamily="18" charset="0"/>
              </a:rPr>
              <a:t>It’s also possible to fit Kepler elements from Cartesian vectors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EA6C5-F477-4E83-B4E2-54C1F4EE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070CD-ABF0-426A-A4CD-D14A9EBDE5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98" y="2433877"/>
            <a:ext cx="10321941" cy="14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E6CD-6DFF-45CE-A4E9-948F67124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Body Solution:</a:t>
            </a:r>
            <a:br>
              <a:rPr lang="en-US" dirty="0"/>
            </a:br>
            <a:r>
              <a:rPr lang="en-US" dirty="0"/>
              <a:t>Analytic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91A85-FB29-4FEF-A20B-AD607BAE3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B3BDC-3944-4767-AF1A-92D7BE67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81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8DF5-31A3-496E-ADE5-D9BEBFD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Kidding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CFBB-AFA8-4924-98A3-AB8F211BF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kidding! There is no known complete analytical solution to the full Three Body Problem</a:t>
            </a:r>
          </a:p>
          <a:p>
            <a:r>
              <a:rPr lang="en-US" dirty="0"/>
              <a:t>There is a beautiful solution to the Restricted Three Body Problem</a:t>
            </a:r>
          </a:p>
          <a:p>
            <a:r>
              <a:rPr lang="en-US" dirty="0"/>
              <a:t>That has two massive bodies (think Sun and Jupiter) and solves for the motion of a massless “test particle” (think Earth</a:t>
            </a:r>
            <a:r>
              <a:rPr lang="en-US"/>
              <a:t>, approximately)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CF999-8E56-4BE0-88CA-604BCB14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58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387A-AB0B-4820-A5DC-9CF8960D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Three-Body Problem: Sci Fi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13AAE-6FEF-4B0C-880E-16D71EE5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 descr="Amazon.com: The Three-Body Problem: 9780765382030: Liu, Cixin, Liu, Ken:  Books">
            <a:extLst>
              <a:ext uri="{FF2B5EF4-FFF2-40B4-BE49-F238E27FC236}">
                <a16:creationId xmlns:a16="http://schemas.microsoft.com/office/drawing/2014/main" id="{B370B611-B00C-4574-8B0F-B6A79EFEA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50" y="1642425"/>
            <a:ext cx="3084340" cy="46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9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B424-1A6E-4FDB-B03C-8C73ABA0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N-Body Problem:</a:t>
            </a:r>
            <a:br>
              <a:rPr lang="en-US" dirty="0"/>
            </a:br>
            <a:r>
              <a:rPr lang="en-US" dirty="0"/>
              <a:t>Numerical Solution with Rebound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26E7C-0FB3-43A5-A726-E68BDBA08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7D83D-A478-4D7B-818B-1BB5F0A71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05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9878-BAD4-4532-87A9-99115897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Check: Numerical Integrators!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F3E0-9726-4D07-8615-1B8DF462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analytical solution to the two body solution is elegant</a:t>
            </a:r>
          </a:p>
          <a:p>
            <a:r>
              <a:rPr lang="en-US" dirty="0"/>
              <a:t>It’s historically important and gives useful, fast approximations for the Solar System, but…</a:t>
            </a:r>
          </a:p>
          <a:p>
            <a:r>
              <a:rPr lang="en-US" dirty="0"/>
              <a:t>Reality check: if you want Solar System orbits “for real” and not on a school homework problem…</a:t>
            </a:r>
          </a:p>
          <a:p>
            <a:r>
              <a:rPr lang="en-US" dirty="0"/>
              <a:t>You are going to do it numerically on a computer!</a:t>
            </a:r>
          </a:p>
          <a:p>
            <a:r>
              <a:rPr lang="en-US" dirty="0"/>
              <a:t>While Python </a:t>
            </a:r>
            <a:r>
              <a:rPr lang="en-US" dirty="0" err="1"/>
              <a:t>odeint</a:t>
            </a:r>
            <a:r>
              <a:rPr lang="en-US" dirty="0"/>
              <a:t> is a good general purpose tool…</a:t>
            </a:r>
          </a:p>
          <a:p>
            <a:r>
              <a:rPr lang="en-US" dirty="0"/>
              <a:t>Gravitational N-body integrators are a well studied problem with highly optimized </a:t>
            </a:r>
            <a:r>
              <a:rPr lang="en-US"/>
              <a:t>packages available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AB55A-02D6-468F-A4BA-14666919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78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5B18-2B63-4CF5-9380-A97CBF98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696"/>
          </a:xfrm>
        </p:spPr>
        <p:txBody>
          <a:bodyPr/>
          <a:lstStyle/>
          <a:p>
            <a:r>
              <a:rPr lang="en-US" dirty="0"/>
              <a:t>REBOUND Integrator for N-Body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77D97-B486-4852-859F-9A31A078F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REBOUND is a modern, open source integrator</a:t>
            </a:r>
          </a:p>
          <a:p>
            <a:pPr lvl="1"/>
            <a:r>
              <a:rPr lang="en-US" dirty="0"/>
              <a:t>It numerically solves the gravitational N-body problem</a:t>
            </a:r>
          </a:p>
          <a:p>
            <a:pPr lvl="1"/>
            <a:r>
              <a:rPr lang="en-US" dirty="0"/>
              <a:t>IAS15 adaptive integrator uses Gauss-</a:t>
            </a:r>
            <a:r>
              <a:rPr lang="en-US" dirty="0" err="1"/>
              <a:t>Radau</a:t>
            </a:r>
            <a:r>
              <a:rPr lang="en-US" dirty="0"/>
              <a:t> quadrature and a “predictor-corrector” scheme</a:t>
            </a:r>
          </a:p>
          <a:p>
            <a:pPr lvl="1"/>
            <a:r>
              <a:rPr lang="en-US" dirty="0"/>
              <a:t>github.com/</a:t>
            </a:r>
            <a:r>
              <a:rPr lang="en-US" dirty="0" err="1"/>
              <a:t>hannorein</a:t>
            </a:r>
            <a:r>
              <a:rPr lang="en-US" dirty="0"/>
              <a:t>/rebound and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dirty="0"/>
              <a:t>Horizons: API provided by NASA JPL to obtain state vectors (position and velocity) of objects in the Solar System</a:t>
            </a:r>
          </a:p>
          <a:p>
            <a:pPr lvl="1"/>
            <a:r>
              <a:rPr lang="en-US" dirty="0"/>
              <a:t>Considered “gold standard” for initial conditions of an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B07B8-8EC3-4787-A990-69CE66C0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3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E5A5-C113-45C0-8C50-BE73E32F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Simulation with Rebound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9341-E99E-468A-8092-E06B99F6C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53" y="1825625"/>
            <a:ext cx="10801447" cy="4351338"/>
          </a:xfrm>
        </p:spPr>
        <p:txBody>
          <a:bodyPr/>
          <a:lstStyle/>
          <a:p>
            <a:r>
              <a:rPr lang="en-US" dirty="0"/>
              <a:t>See 01-GetStarted.ipynb</a:t>
            </a:r>
          </a:p>
          <a:p>
            <a:r>
              <a:rPr lang="en-US" dirty="0"/>
              <a:t>Key statements:</a:t>
            </a:r>
          </a:p>
          <a:p>
            <a:pPr marL="287338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import rebound</a:t>
            </a:r>
          </a:p>
          <a:p>
            <a:pPr marL="287338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sim = </a:t>
            </a:r>
            <a:r>
              <a:rPr lang="en-US" sz="1800" dirty="0" err="1">
                <a:latin typeface="Consolas" panose="020B0609020204030204" pitchFamily="49" charset="0"/>
              </a:rPr>
              <a:t>rebound.Simulation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pPr marL="287338" lvl="1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sim.units</a:t>
            </a:r>
            <a:r>
              <a:rPr lang="en-US" sz="1800" dirty="0">
                <a:latin typeface="Consolas" panose="020B0609020204030204" pitchFamily="49" charset="0"/>
              </a:rPr>
              <a:t> = (‘day’, ‘AU’, ‘</a:t>
            </a:r>
            <a:r>
              <a:rPr lang="en-US" sz="1800" dirty="0" err="1">
                <a:latin typeface="Consolas" panose="020B0609020204030204" pitchFamily="49" charset="0"/>
              </a:rPr>
              <a:t>Msun</a:t>
            </a:r>
            <a:r>
              <a:rPr lang="en-US" sz="1800" dirty="0">
                <a:latin typeface="Consolas" panose="020B0609020204030204" pitchFamily="49" charset="0"/>
              </a:rPr>
              <a:t>’</a:t>
            </a:r>
          </a:p>
          <a:p>
            <a:pPr marL="287338" lvl="1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sim.add</a:t>
            </a:r>
            <a:r>
              <a:rPr lang="en-US" sz="1800" dirty="0">
                <a:latin typeface="Consolas" panose="020B0609020204030204" pitchFamily="49" charset="0"/>
              </a:rPr>
              <a:t>(m=1.0)</a:t>
            </a:r>
          </a:p>
          <a:p>
            <a:pPr marL="287338" lvl="1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sim.add</a:t>
            </a:r>
            <a:r>
              <a:rPr lang="en-US" sz="1800" dirty="0">
                <a:latin typeface="Consolas" panose="020B0609020204030204" pitchFamily="49" charset="0"/>
              </a:rPr>
              <a:t>(m=3.003E-6, a=1.0, e=0.0167)</a:t>
            </a:r>
          </a:p>
          <a:p>
            <a:pPr marL="287338" lvl="1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sim.integrate</a:t>
            </a:r>
            <a:r>
              <a:rPr lang="en-US" sz="1800" dirty="0">
                <a:latin typeface="Consolas" panose="020B0609020204030204" pitchFamily="49" charset="0"/>
              </a:rPr>
              <a:t>(t, </a:t>
            </a:r>
            <a:r>
              <a:rPr lang="en-US" sz="1800" dirty="0" err="1">
                <a:latin typeface="Consolas" panose="020B0609020204030204" pitchFamily="49" charset="0"/>
              </a:rPr>
              <a:t>exact_finish_time</a:t>
            </a:r>
            <a:r>
              <a:rPr lang="en-US" sz="1800" dirty="0">
                <a:latin typeface="Consolas" panose="020B0609020204030204" pitchFamily="49" charset="0"/>
              </a:rPr>
              <a:t>=1)</a:t>
            </a:r>
          </a:p>
          <a:p>
            <a:pPr marL="287338" lvl="1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sim.serialize_particle_data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xyz</a:t>
            </a:r>
            <a:r>
              <a:rPr lang="en-US" sz="1800" dirty="0">
                <a:latin typeface="Consolas" panose="020B0609020204030204" pitchFamily="49" charset="0"/>
              </a:rPr>
              <a:t>=q[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8031C-8322-4D1C-BDBE-8F166374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FA5AAA1-4559-4986-87E0-341612D7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57" y="1825625"/>
            <a:ext cx="6144282" cy="39358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8962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F4AF-64FD-407F-9565-F9F57AA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Initial Conditions from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77919-4104-4F84-AC22-2467B2E4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70" y="1827092"/>
            <a:ext cx="10515600" cy="4351338"/>
          </a:xfrm>
        </p:spPr>
        <p:txBody>
          <a:bodyPr/>
          <a:lstStyle/>
          <a:p>
            <a:r>
              <a:rPr lang="en-US" dirty="0"/>
              <a:t>See 02-Planets.ipynb</a:t>
            </a:r>
          </a:p>
          <a:p>
            <a:r>
              <a:rPr lang="en-US" dirty="0"/>
              <a:t>Key statements: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body_names</a:t>
            </a:r>
            <a:r>
              <a:rPr lang="en-US" sz="2000" dirty="0">
                <a:latin typeface="Consolas" panose="020B0609020204030204" pitchFamily="49" charset="0"/>
              </a:rPr>
              <a:t> = [‘Sun’, ‘Earth’, 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‘Moon’, ‘Jupiter Barycenter’…]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date = ‘JD240059000.5’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sim.t = 59000.0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sim.add</a:t>
            </a:r>
            <a:r>
              <a:rPr lang="en-US" sz="2000" dirty="0">
                <a:latin typeface="Consolas" panose="020B0609020204030204" pitchFamily="49" charset="0"/>
              </a:rPr>
              <a:t>(body, date=date)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sim.save</a:t>
            </a:r>
            <a:r>
              <a:rPr lang="en-US" sz="2000" dirty="0">
                <a:latin typeface="Consolas" panose="020B0609020204030204" pitchFamily="49" charset="0"/>
              </a:rPr>
              <a:t>(‘planets_59000.bin’)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sim = </a:t>
            </a:r>
            <a:r>
              <a:rPr lang="en-US" sz="2000" dirty="0" err="1">
                <a:latin typeface="Consolas" panose="020B0609020204030204" pitchFamily="49" charset="0"/>
              </a:rPr>
              <a:t>rebound.Simulation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	‘planets_59000.bin’)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357E6-762A-4B8D-A134-19935CBFA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50E8734-03B4-4496-919F-D0D5F8870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72" y="1482145"/>
            <a:ext cx="6589969" cy="43513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395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42B9-39C5-4444-8C9A-1B721D22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N-Body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D0753-A6AA-486F-A946-F80625DCA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n point masses of mass m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i</a:t>
            </a:r>
            <a:r>
              <a:rPr lang="en-US" dirty="0"/>
              <a:t> = 1, 2, … n</a:t>
            </a:r>
          </a:p>
          <a:p>
            <a:r>
              <a:rPr lang="en-US" dirty="0"/>
              <a:t>Write the vector </a:t>
            </a:r>
            <a:r>
              <a:rPr lang="en-US" b="1" dirty="0"/>
              <a:t>q</a:t>
            </a:r>
            <a:r>
              <a:rPr lang="en-US" baseline="-25000" dirty="0"/>
              <a:t>i</a:t>
            </a:r>
            <a:r>
              <a:rPr lang="en-US" dirty="0"/>
              <a:t> for the position of body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Get a coupled second order ODE for the positions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 be solved analytically only in the case that </a:t>
            </a:r>
            <a:r>
              <a:rPr lang="en-US" i="1" dirty="0"/>
              <a:t>n</a:t>
            </a:r>
            <a:r>
              <a:rPr lang="en-US" dirty="0"/>
              <a:t>=2</a:t>
            </a:r>
          </a:p>
          <a:p>
            <a:r>
              <a:rPr lang="en-US" dirty="0"/>
              <a:t>A solution also exists for </a:t>
            </a:r>
            <a:r>
              <a:rPr lang="en-US" i="1" dirty="0"/>
              <a:t>n</a:t>
            </a:r>
            <a:r>
              <a:rPr lang="en-US" dirty="0"/>
              <a:t>=3 when one of the particles has zero 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E97B0-9AB6-4398-B87B-4BA2ACAB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441E78-0976-422C-A9FE-D40F7803A4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80" y="3347641"/>
            <a:ext cx="4959999" cy="1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37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1A27-2853-4483-82FD-498BCBD1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DD4D-92A9-437E-B94D-CFC0C1A35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uses I made of REBOUND in my own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4664-D34E-4DF6-9085-CFDF8EAD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A74A-A6C5-4F40-9321-14787EE13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Validating Integration vs. Horizons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EE2CF77-84B8-46C7-8BF3-88861C4B4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851"/>
            <a:ext cx="4778440" cy="3057918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D547BA7-6371-45D6-A4D6-9FDDED57C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7229" y="3200851"/>
            <a:ext cx="4686205" cy="3057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6C5F71-249C-4985-A3AE-66EDBADF916E}"/>
              </a:ext>
            </a:extLst>
          </p:cNvPr>
          <p:cNvSpPr txBox="1"/>
          <p:nvPr/>
        </p:nvSpPr>
        <p:spPr>
          <a:xfrm>
            <a:off x="838200" y="1057276"/>
            <a:ext cx="9061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three massive body collections and asteroids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metrics: position in (AU) and instantaneous angle from asteroid to Earth (arc seconds)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is excellent!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 error on planets is 5.4E-6 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error from asteroids to planets 0.8 arc seconds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A268D-A664-4940-A894-104DB532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81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71E3-0567-4209-879E-E4133DB5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 Integration of 733,489 Asteroids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1114A-3688-467B-B2EF-18488486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49" y="1391017"/>
            <a:ext cx="8446532" cy="5265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A520B-C05B-44C8-A437-D4F72F5F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6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D9EA-42D9-435A-9482-546075DB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836"/>
          </a:xfrm>
        </p:spPr>
        <p:txBody>
          <a:bodyPr>
            <a:normAutofit fontScale="90000"/>
          </a:bodyPr>
          <a:lstStyle/>
          <a:p>
            <a:r>
              <a:rPr lang="en-US" dirty="0"/>
              <a:t>Validate Asteroid Integration vs.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75AE-242C-4B5E-BB80-80D5FBD4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5" y="1097121"/>
            <a:ext cx="10515600" cy="1031861"/>
          </a:xfrm>
        </p:spPr>
        <p:txBody>
          <a:bodyPr>
            <a:normAutofit/>
          </a:bodyPr>
          <a:lstStyle/>
          <a:p>
            <a:r>
              <a:rPr lang="en-US" dirty="0"/>
              <a:t>Test bulk asteroid integration on first 25 IAU asteroids</a:t>
            </a:r>
          </a:p>
          <a:p>
            <a:r>
              <a:rPr lang="en-US" dirty="0"/>
              <a:t>Excellent results! RMS 2.49E-6 AU and 0.45 arc seconds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F7A-0239-4ABC-8E9A-28001FE3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5" y="2266807"/>
            <a:ext cx="4973605" cy="3238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EEA1A-2DF5-4537-A6AB-BA7068C2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15" y="2312988"/>
            <a:ext cx="5063762" cy="3238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82006-4C94-4D4F-9091-964625D0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7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2767-E8C9-428F-95F8-E41076EC3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Conserved Quantities: </a:t>
            </a:r>
            <a:r>
              <a:rPr lang="en-US" b="1" dirty="0"/>
              <a:t>p</a:t>
            </a:r>
            <a:r>
              <a:rPr lang="en-US" dirty="0"/>
              <a:t>, </a:t>
            </a:r>
            <a:r>
              <a:rPr lang="en-US" b="1" dirty="0"/>
              <a:t>L</a:t>
            </a:r>
            <a:r>
              <a:rPr lang="en-US" dirty="0"/>
              <a:t>,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4C3F6-8DA9-45DA-B64B-B8FE5BC6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gravitational equation describes a conservative system</a:t>
            </a:r>
          </a:p>
          <a:p>
            <a:r>
              <a:rPr lang="en-US" dirty="0"/>
              <a:t>Important conserved quantities include momentum, angular momentum, and energy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1BFA1-5131-4234-9B09-1BA32B1E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5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A2A5A1F-1550-4434-94AA-8EF676FB8F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" y="3174095"/>
            <a:ext cx="5203201" cy="12800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EAEE0F-CBD5-4351-A49C-79CF197FD0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20" y="4905024"/>
            <a:ext cx="5492730" cy="107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DEF4F-8AAE-45B0-B692-1A670AB749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72" y="3174095"/>
            <a:ext cx="4222669" cy="28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3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70A6-7C90-4C99-A56B-9ED2D9AE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Inertial Frame</a:t>
            </a:r>
            <a:br>
              <a:rPr lang="en-US" dirty="0"/>
            </a:br>
            <a:r>
              <a:rPr lang="en-US" dirty="0"/>
              <a:t>and Units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37279-049A-4DAE-B369-A11A1B3B5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A121C-54C4-4255-8E15-476B0505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0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0739-C1C1-4A12-945C-B084886E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Inertial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723BE-EA74-4CA5-8E02-110BD4D03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 conservation makes it convenient to work in a frame of reference where the total momentum is zero</a:t>
            </a:r>
          </a:p>
          <a:p>
            <a:r>
              <a:rPr lang="en-US" dirty="0"/>
              <a:t>This is the frame of the center of mass, or “barycenter”</a:t>
            </a:r>
          </a:p>
          <a:p>
            <a:r>
              <a:rPr lang="en-US" dirty="0"/>
              <a:t>The Solar System Barycenter is physically defined, but how do we orient the coordinate axes?</a:t>
            </a:r>
          </a:p>
          <a:p>
            <a:r>
              <a:rPr lang="en-US" dirty="0"/>
              <a:t>BME: Barycentric Mean Ecliptic – use Earth’s orbit; intuitive</a:t>
            </a:r>
          </a:p>
          <a:p>
            <a:r>
              <a:rPr lang="en-US" dirty="0"/>
              <a:t>ICRF: International Celestial Reference Frame – modern, precise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D560A-F6E0-40B6-8FAC-A730E08B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6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70B1-465B-43F2-9379-F84FA10F3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r>
              <a:rPr lang="en-US" dirty="0"/>
              <a:t>International Celestial Reference Frame (ICRF)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8EDCF36-17F9-47EA-BABA-63980962D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02" y="1110344"/>
            <a:ext cx="8073796" cy="538253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E9D49-0D30-4971-83CC-F14E79F7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44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5B18-2B63-4CF5-9380-A97CBF98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121"/>
          </a:xfrm>
        </p:spPr>
        <p:txBody>
          <a:bodyPr/>
          <a:lstStyle/>
          <a:p>
            <a:r>
              <a:rPr lang="en-US" dirty="0"/>
              <a:t>Barycentric Mean Ecliptic Frame</a:t>
            </a:r>
          </a:p>
        </p:txBody>
      </p:sp>
      <p:pic>
        <p:nvPicPr>
          <p:cNvPr id="5" name="Content Placeholder 4" descr="A picture containing sport, game&#10;&#10;Description automatically generated">
            <a:extLst>
              <a:ext uri="{FF2B5EF4-FFF2-40B4-BE49-F238E27FC236}">
                <a16:creationId xmlns:a16="http://schemas.microsoft.com/office/drawing/2014/main" id="{9E81FFFC-9036-4F62-9E0E-3854F49C1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7" y="1144251"/>
            <a:ext cx="6996689" cy="3800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BABC9-06A2-4422-AFD8-1C73A7F30909}"/>
              </a:ext>
            </a:extLst>
          </p:cNvPr>
          <p:cNvSpPr txBox="1"/>
          <p:nvPr/>
        </p:nvSpPr>
        <p:spPr>
          <a:xfrm>
            <a:off x="838200" y="5232936"/>
            <a:ext cx="10095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between ICRF and BME using </a:t>
            </a:r>
            <a:r>
              <a:rPr lang="en-US" dirty="0" err="1">
                <a:latin typeface="Consolas" panose="020B0609020204030204" pitchFamily="49" charset="0"/>
              </a:rPr>
              <a:t>astropy</a:t>
            </a:r>
            <a:r>
              <a:rPr lang="en-US" dirty="0"/>
              <a:t> library:</a:t>
            </a:r>
          </a:p>
          <a:p>
            <a:r>
              <a:rPr lang="en-US" dirty="0" err="1">
                <a:latin typeface="Consolas" panose="020B0609020204030204" pitchFamily="49" charset="0"/>
              </a:rPr>
              <a:t>obs_icrs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astropy.SkyCoord</a:t>
            </a:r>
            <a:r>
              <a:rPr lang="en-US" dirty="0">
                <a:latin typeface="Consolas" panose="020B0609020204030204" pitchFamily="49" charset="0"/>
              </a:rPr>
              <a:t>(ra=ra, dec=dec, </a:t>
            </a:r>
            <a:r>
              <a:rPr lang="en-US" dirty="0" err="1">
                <a:latin typeface="Consolas" panose="020B0609020204030204" pitchFamily="49" charset="0"/>
              </a:rPr>
              <a:t>obstime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obstime</a:t>
            </a:r>
            <a:r>
              <a:rPr lang="en-US" dirty="0">
                <a:latin typeface="Consolas" panose="020B0609020204030204" pitchFamily="49" charset="0"/>
              </a:rPr>
              <a:t>, frame=ICRS)</a:t>
            </a:r>
          </a:p>
          <a:p>
            <a:r>
              <a:rPr lang="en-US" dirty="0" err="1">
                <a:latin typeface="Consolas" panose="020B0609020204030204" pitchFamily="49" charset="0"/>
              </a:rPr>
              <a:t>obs_ecl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obs_icrs.transform_to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BarycentricMeanEcliptic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AFD62-C87D-4B31-8768-AAADE430C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32EB-17FA-4F1E-8B0F-B0087D5BE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714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806.1492"/>
  <p:tag name="LATEXADDIN" val="\documentclass{article}&#10;\usepackage{amsmath, empheq, xcolor}&#10;\pagestyle{empty}&#10;\begin{document}&#10;&#10;\begin{empheq}[box=\fcolorbox{blue}{white}]{equation*}&#10;F = G \frac{m_1 m_2}{r^2}&#10;\end{empheq}&#10;&#10;\end{document}"/>
  <p:tag name="IGUANATEXSIZE" val="28"/>
  <p:tag name="IGUANATEXCURSOR" val="1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87.4765"/>
  <p:tag name="LATEXADDIN" val="\documentclass{article}&#10;\usepackage{amsmath}&#10;\pagestyle{empty}&#10;\begin{document}&#10;$M_\odot$&#10;\end{document}"/>
  <p:tag name="IGUANATEXSIZE" val="28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535.808"/>
  <p:tag name="LATEXADDIN" val="\documentclass{article}&#10;\usepackage{amsmath}&#10;\pagestyle{empty}&#10;\begin{document}&#10;&#10;$1.988\;48 \pm 0.000\;07 \times 10^{30} \text{kg}$&#10;&#10;&#10;\end{document}"/>
  <p:tag name="IGUANATEXSIZE" val="28"/>
  <p:tag name="IGUANATEXCURSOR" val="1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.2224"/>
  <p:tag name="ORIGINALWIDTH" val="2038.995"/>
  <p:tag name="LATEXADDIN" val="\documentclass{article}&#10;\usepackage{amsmath, empheq, xcolor}&#10;\pagestyle{empty}&#10;\begin{document}&#10;\begin{empheq}[box=\fcolorbox{blue}{white}]{equation*}&#10;G M_\odot = 1.323\;124\;400 \; \times 10^{20} &#10;\text{m}^{3} \text{s}^{-2}&#10;\end{empheq}&#10;\end{document}"/>
  <p:tag name="IGUANATEXSIZE" val="28"/>
  <p:tag name="IGUANATEXCURSOR" val="18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284.2145"/>
  <p:tag name="LATEXADDIN" val="\documentclass{article}&#10;\usepackage{amsmath}&#10;\pagestyle{empty}&#10;\begin{document}&#10;$ G M_\odot$&#10;\end{document}"/>
  <p:tag name="IGUANATEXSIZE" val="28"/>
  <p:tag name="IGUANATEXCURSOR" val="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739.033"/>
  <p:tag name="LATEXADDIN" val="\documentclass{article}&#10;\usepackage{amsmath, empheq, xcolor}&#10;\pagestyle{empty}&#10;\begin{document}&#10;\begin{empheq}[box=\fcolorbox{blue}{white}]{equation*}&#10;1 \text{ au} = 149\;597\;870\;700 \text{ meters}&#10;\end{empheq}&#10;\end{document}"/>
  <p:tag name="IGUANATEXSIZE" val="28"/>
  <p:tag name="IGUANATEXCURSOR" val="1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13.1609"/>
  <p:tag name="LATEXADDIN" val="\documentclass{article}&#10;\usepackage{amsmath}&#10;\pagestyle{empty}&#10;\begin{document}&#10;$(M_\odot, \text{au}, \text{day})$&#10;\end{document}"/>
  <p:tag name="IGUANATEXSIZE" val="28"/>
  <p:tag name="IGUANATEXCURSOR" val="1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2930.634"/>
  <p:tag name="LATEXADDIN" val="\documentclass{article}&#10;\usepackage{amsmath, empheq, xcolor}&#10;\pagestyle{empty}&#10;\begin{document}&#10;&#10;\begin{empheq}[box=\fcolorbox{blue}{white}]{equation*}&#10;G \cdot M_\odot = 2.959\;122\;082\;855\;910\;95\times 10^{-4} \;\text{au}^3\text{day}^{-2}&#10;\end{empheq}&#10;&#10;\end{document}"/>
  <p:tag name="IGUANATEXSIZE" val="28"/>
  <p:tag name="IGUANATEXCURSOR" val="2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4.1694"/>
  <p:tag name="ORIGINALWIDTH" val="814.3982"/>
  <p:tag name="LATEXADDIN" val="\documentclass{article}&#10;\usepackage{amsmath, empheq, xcolor}&#10;\pagestyle{empty}&#10;\begin{document}&#10;\begin{empheq}[box=\fbox]{align*}&#10;\ddot{\mathbf{r}}_1 &amp;= + \frac{G m_2 \mathbf{r} }{r^2} \\&#10;\ddot{\mathbf{r}}_2 &amp;= - \frac{G m_1 \mathbf{r} }{r^2}&#10;\end{empheq}&#10;\end{document}"/>
  <p:tag name="IGUANATEXSIZE" val="28"/>
  <p:tag name="IGUANATEXCURSOR" val="5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1493.813"/>
  <p:tag name="LATEXADDIN" val="\documentclass{article}&#10;\usepackage{amsmath, empheq, xcolor}&#10;\pagestyle{empty}&#10;\begin{document}&#10;\begin{empheq}[box=\fbox]{equation*}&#10;\frac{d^2 \mathbf{r}}{dt^2} + \frac{\mu \mathbf{r}}{r^3} = 0&#10;\quad \text{(SSD 2.5)}&#10;\end{empheq}&#10;&#10;\end{document}"/>
  <p:tag name="IGUANATEXSIZE" val="20"/>
  <p:tag name="IGUANATEXCURSOR" val="19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003.375"/>
  <p:tag name="LATEXADDIN" val="\documentclass{article}&#10;\usepackage{amsmath, empheq, xcolor}&#10;\pagestyle{empty}&#10;\begin{document}&#10;\begin{empheq}[box=\fbox]{equation*}&#10;\mu \equiv G(m_1 + m_2)&#10;\end{empheq}&#10;\end{document}"/>
  <p:tag name="IGUANATEXSIZE" val="28"/>
  <p:tag name="IGUANATEXCURSOR" val="16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1774.278"/>
  <p:tag name="LATEXADDIN" val="\documentclass{article}&#10;\usepackage{amsmath}&#10;\pagestyle{empty}&#10;\begin{document}&#10;&#10;\begin{equation*}&#10;G = 6.674 \times 10^{-11} \text{m}^3 \cdot \text{kg}^{-1} \cdot \text{s}^{-2}&#10;\end{equation*}&#10;&#10;&#10;\end{document}"/>
  <p:tag name="IGUANATEXSIZE" val="24"/>
  <p:tag name="IGUANATEXCURSOR" val="1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89.9513"/>
  <p:tag name="LATEXADDIN" val="\documentclass{article}&#10;\usepackage{amsmath}&#10;\pagestyle{empty}&#10;\begin{document}&#10;&#10;\begin{equation*}&#10;r = \| \mathbf{r} \|&#10;\end{equation*}&#10;&#10;&#10;\end{document}"/>
  <p:tag name="IGUANATEXSIZE" val="28"/>
  <p:tag name="IGUANATEXCURSOR" val="11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706.037"/>
  <p:tag name="LATEXADDIN" val="\documentclass{article}&#10;\usepackage{amsmath, empheq}&#10;\pagestyle{empty}&#10;\begin{document}&#10;\begin{empheq}[box=\fbox]{equation*}&#10;\mathbf{h} = \mathbf{r} \times \mathbf{\dot{r}} = \text{const}&#10;\quad \text{(SSD 2.6)}&#10;\end{empheq}&#10;&#10;\end{document}"/>
  <p:tag name="IGUANATEXSIZE" val="28"/>
  <p:tag name="IGUANATEXCURSOR" val="20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6.9029"/>
  <p:tag name="ORIGINALWIDTH" val="1778.778"/>
  <p:tag name="LATEXADDIN" val="\documentclass{article}&#10;\usepackage{amsmath, empheq, xcolor}&#10;\pagestyle{empty}&#10;\begin{document}&#10;&#10;\begin{empheq}[box=\fbox]{align*}&#10;\mathbf{r} &amp;= r \mathbf{\hat{r}}\\&#10;\mathbf{\dot{r}} &amp;= \dot{r} \mathbf{\hat{r}} + r \dot{\theta} \mathbf{\hat{\theta}} \\&#10;\mathbf{\ddot{r}} &amp;= &#10;(\ddot{r} - r \dot{\theta}^2)\mathbf{\hat{r}} + &#10;\left( \frac{1}{r} \frac{d}{dt} (r^2 \dot{\theta})\right) \mathbf{\hat{\theta}}&#10;\end{empheq}&#10;&#10;\end{document}"/>
  <p:tag name="IGUANATEXSIZE" val="28"/>
  <p:tag name="IGUANATEXCURSOR" val="4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403.4495"/>
  <p:tag name="LATEXADDIN" val="\documentclass{article}&#10;\usepackage{amsmath}&#10;\pagestyle{empty}&#10;\begin{document}&#10;&#10;\begin{equation*}&#10;h = r^2 \dot{\theta}&#10;\end{equation*}&#10;&#10;&#10;\end{document}"/>
  <p:tag name="IGUANATEXSIZE" val="28"/>
  <p:tag name="IGUANATEXCURSOR" val="1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2175"/>
  <p:tag name="ORIGINALWIDTH" val="1029.621"/>
  <p:tag name="LATEXADDIN" val="\documentclass{article}&#10;\usepackage{amsmath}&#10;\pagestyle{empty}&#10;\begin{document}&#10;&#10;\begin{equation*}&#10;\frac{dA}{dt} = \frac{1}{2} r^2 \frac{d\theta}{dt} = \frac{1}{2} h&#10;\end{equation*}&#10;&#10;\end{document}"/>
  <p:tag name="IGUANATEXSIZE" val="28"/>
  <p:tag name="IGUANATEXCURSOR" val="149"/>
  <p:tag name="TRANSPARENCY" val="True"/>
  <p:tag name="LATEXENGINEID" val="0"/>
  <p:tag name="TEMPFOLDER" val="c:\temp\"/>
  <p:tag name="LATEXFORMHEIGHT" val="370"/>
  <p:tag name="LATEXFORMWIDTH" val="543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599.55"/>
  <p:tag name="LATEXADDIN" val="\documentclass{article}&#10;\usepackage{amsmath, empheq, xcolor}&#10;\pagestyle{empty}&#10;\begin{document}&#10;&#10;\begin{empheq}[box=\fbox]{equation*}&#10;\ddot{r} - r \dot{\theta}^2 = - \frac{\mu}{r^2}&#10;\quad\text{(SSD 2.11)}&#10;\end{empheq}&#10;&#10;\end{document}"/>
  <p:tag name="IGUANATEXSIZE" val="28"/>
  <p:tag name="IGUANATEXCURSOR" val="20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506.1867"/>
  <p:tag name="LATEXADDIN" val="\documentclass{article}&#10;\usepackage{amsmath, empheq}&#10;\pagestyle{empty}&#10;\begin{document}&#10;&#10;\begin{empheq}[box=\fbox]{equation*}&#10;u =1/r&#10;\end{empheq}&#10;&#10;&#10;\end{document}"/>
  <p:tag name="IGUANATEXSIZE" val="28"/>
  <p:tag name="IGUANATEXCURSOR" val="5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403.4495"/>
  <p:tag name="LATEXADDIN" val="\documentclass{article}&#10;\usepackage{amsmath}&#10;\pagestyle{empty}&#10;\begin{document}&#10;\begin{equation*}&#10;h = r^2 \dot{\theta}&#10;\end{equation*}&#10;&#10;&#10;&#10;\end{document}"/>
  <p:tag name="IGUANATEXSIZE" val="28"/>
  <p:tag name="IGUANATEXCURSOR" val="11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292.838"/>
  <p:tag name="LATEXADDIN" val="\documentclass{article}&#10;\usepackage{amsmath, empheq}&#10;\pagestyle{empty}&#10;\begin{document}&#10;&#10;\begin{empheq}[box=\fbox]{equation*}&#10;r = - \frac{1}{u^2} \frac{du}{d\theta} \dot{\theta} &#10;= - h \frac{du}{d\theta}&#10;\end{empheq}&#10;&#10;&#10;\end{document}"/>
  <p:tag name="IGUANATEXSIZE" val="28"/>
  <p:tag name="IGUANATEXCURSOR" val="21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1502.062"/>
  <p:tag name="LATEXADDIN" val="\documentclass{article}&#10;\usepackage{amsmath, empheq}&#10;\pagestyle{empty}&#10;\begin{document}&#10;&#10;\begin{empheq}[box=\fbox]{equation*}&#10;\ddot{r} = -h \frac{d^2u}{d\theta^2} \dot{\theta} = -h^2 u^2 \frac{d^2 u}{d\theta^2}&#10;\end{empheq}&#10;&#10;\end{document}"/>
  <p:tag name="IGUANATEXSIZE" val="20"/>
  <p:tag name="IGUANATEXCURSOR" val="22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430.4462"/>
  <p:tag name="LATEXADDIN" val="\documentclass{article}&#10;\usepackage{amsmath}&#10;\pagestyle{empty}&#10;\begin{document}&#10;&#10;\begin{equation*}&#10;F = ma&#10;\end{equation*}&#10;&#10;&#10;\end{document}"/>
  <p:tag name="IGUANATEXSIZE" val="28"/>
  <p:tag name="IGUANATEXCURSOR" val="12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6.2054"/>
  <p:tag name="ORIGINALWIDTH" val="1571.054"/>
  <p:tag name="LATEXADDIN" val="\documentclass{article}&#10;\usepackage{amsmath, empheq, xcolor}&#10;\pagestyle{empty}&#10;\begin{document}&#10;&#10;\begin{empheq}[box=\fcolorbox{blue}{white}]{equation*}&#10;\frac{d^2u}{d\theta^2} + u = \frac{\mu}{h^2}&#10;\quad \text{(SSD 2.13)}&#10;\end{empheq}&#10;&#10;\end{document}"/>
  <p:tag name="IGUANATEXSIZE" val="28"/>
  <p:tag name="IGUANATEXCURSOR" val="17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2143.232"/>
  <p:tag name="LATEXADDIN" val="\documentclass{article}&#10;\usepackage{amsmath, empheq, xcolor}&#10;\pagestyle{empty}&#10;\begin{document}&#10;&#10;\begin{empheq}[box=\fcolorbox{blue}{white}]{equation*}&#10;u = \frac{\mu}{h^2}[1 + e \cos(\theta - \varpi)]&#10;\quad \text{(SSD 2.14)}&#10;\end{empheq}&#10;&#10;\end{document}"/>
  <p:tag name="IGUANATEXSIZE" val="28"/>
  <p:tag name="IGUANATEXCURSOR" val="2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1935.508"/>
  <p:tag name="LATEXADDIN" val="\documentclass{article}&#10;\usepackage{amsmath, empheq, xcolor}&#10;\pagestyle{empty}&#10;\begin{document}&#10;&#10;\begin{empheq}[box=\fcolorbox{blue}{white}]{equation*}&#10;r = \frac{p}{1 + e \cos (\theta - \varpi)}&#10;\quad \text{(SSD 2.15)}&#10;\end{empheq}&#10;&#10;\end{document}"/>
  <p:tag name="IGUANATEXSIZE" val="28"/>
  <p:tag name="IGUANATEXCURSOR" val="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1188.601"/>
  <p:tag name="LATEXADDIN" val="\documentclass{article}&#10;\usepackage{amsmath, empheq, xcolor}&#10;\pagestyle{empty}&#10;\begin{document}&#10;&#10;\begin{empheq}[box=\fcolorbox{blue}{white}]{equation*}&#10;p = \frac{h^2}{\mu}&#10;\quad \text{(SSD 2.12)}&#10;\end{empheq}&#10;&#10;\end{document}"/>
  <p:tag name="IGUANATEXSIZE" val="20"/>
  <p:tag name="IGUANATEXCURSOR" val="19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98.98764"/>
  <p:tag name="LATEXADDIN" val="\documentclass{article}&#10;\usepackage{amsmath}&#10;\pagestyle{empty}&#10;\begin{document}&#10;$\varpi$&#10;\end{document}"/>
  <p:tag name="IGUANATEXSIZE" val="28"/>
  <p:tag name="IGUANATEXCURSOR" val="8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21.56"/>
  <p:tag name="LATEXADDIN" val="\documentclass{article}&#10;\usepackage{amsmath}&#10;\pagestyle{empty}&#10;\begin{document}&#10;&#10;\begin{equation*}&#10;b^2 = a^2 (1-e^2)&#10;\quad \text{(SSD 2.18)}&#10;\end{equation*}&#10;&#10;&#10;\end{document}"/>
  <p:tag name="IGUANATEXSIZE" val="20"/>
  <p:tag name="IGUANATEXCURSOR" val="13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9517"/>
  <p:tag name="ORIGINALWIDTH" val="1688.789"/>
  <p:tag name="LATEXADDIN" val="\documentclass{article}&#10;\usepackage{amsmath, empheq, xcolor}&#10;\pagestyle{empty}&#10;\begin{document}&#10;&#10;\begin{empheq}[box=\fcolorbox{blue}{white}]{equation*}&#10;r = \frac{a \cdot (1-e^2)}{1 + e \cos(f)}&#10;\quad\text{(SSD 2.20)}&#10;\end{empheq}&#10;&#10;\end{document}"/>
  <p:tag name="IGUANATEXSIZE" val="28"/>
  <p:tag name="IGUANATEXCURSOR" val="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.2013"/>
  <p:tag name="ORIGINALWIDTH" val="1292.089"/>
  <p:tag name="LATEXADDIN" val="\documentclass{article}&#10;\usepackage{amsmath, empheq, xcolor}&#10;\pagestyle{empty}&#10;\begin{document}&#10;&#10;\begin{empheq}[box=\fcolorbox{blue}{white}]{align*}&#10;x &amp;= r \cos f \; (\text{SSD 2.21})\\&#10;y &amp;= r \sin f&#10;\end{empheq}&#10;&#10;\end{document}"/>
  <p:tag name="IGUANATEXSIZE" val="20"/>
  <p:tag name="IGUANATEXCURSOR" val="16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2205"/>
  <p:tag name="ORIGINALWIDTH" val="1632.546"/>
  <p:tag name="LATEXADDIN" val="\documentclass{article}&#10;\usepackage{amsmath, empheq, xcolor, nicefrac}&#10;\pagestyle{empty}&#10;\begin{document}&#10;&#10;\begin{empheq}[box=\fcolorbox{blue}{white}]{equation*}&#10;T^2 = \left(\nicefrac{4\pi^2}{\mu}\right) a^3&#10;\quad \text{(SSD 2.22)}&#10;\end{empheq}&#10;&#10;\end{document}"/>
  <p:tag name="IGUANATEXSIZE" val="20"/>
  <p:tag name="IGUANATEXCURSOR" val="1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333.333"/>
  <p:tag name="LATEXADDIN" val="\documentclass{article}&#10;\usepackage{amsmath, empheq, xcolor}&#10;\pagestyle{empty}&#10;\begin{document}&#10;&#10;\begin{empheq}[box=\fcolorbox{blue}{white}]{equation*}&#10;n = 2 \pi / T&#10;\quad \text{(SSD 2.25)}&#10;\end{empheq}&#10;&#10;\end{document}"/>
  <p:tag name="IGUANATEXSIZE" val="28"/>
  <p:tag name="IGUANATEXCURSOR" val="18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839.895"/>
  <p:tag name="LATEXADDIN" val="\documentclass{article}&#10;\usepackage{amsmath, empheq, xcolor}&#10;\pagestyle{empty}&#10;\begin{document}&#10;&#10;\begin{empheq}[box=\fcolorbox{blue}{white}]{equation*}&#10;a = - G \frac{m_1}{\|\mathbf{r}\|^2} \hat{\mathbf{r}}&#10;\end{empheq}&#10;&#10;\end{document}"/>
  <p:tag name="IGUANATEXSIZE" val="28"/>
  <p:tag name="IGUANATEXCURSOR" val="18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540.307"/>
  <p:tag name="LATEXADDIN" val="\documentclass{article}&#10;\usepackage{amsmath, empheq, xcolor}&#10;\pagestyle{empty}&#10;\begin{document}&#10;&#10;\begin{empheq}[box=\fcolorbox{blue}{white}]{equation*}&#10;M = n(t-\tau)&#10;\quad \text{(SSD 2.39)}&#10;\end{empheq}&#10;&#10;\end{document}"/>
  <p:tag name="IGUANATEXSIZE" val="20"/>
  <p:tag name="IGUANATEXCURSOR" val="18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3163.104"/>
  <p:tag name="LATEXADDIN" val="\documentclass{article}&#10;\usepackage{amsmath, empheq, xcolor}&#10;\pagestyle{empty}&#10;\begin{document}&#10;\begin{empheq}[box=\fcolorbox{blue}{white}]{equation*}&#10;\mu = n^2 a^3 \quad&#10;h = na^2 \sqrt{1-e^2} = \sqrt{\mu a(1-e^2)}&#10;\quad \text{(SSD 2.26)}&#10;\end{empheq}&#10;\end{document}"/>
  <p:tag name="IGUANATEXSIZE" val="28"/>
  <p:tag name="IGUANATEXCURSOR" val="21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0.9561"/>
  <p:tag name="ORIGINALWIDTH" val="1788.526"/>
  <p:tag name="LATEXADDIN" val="\documentclass{article}&#10;\usepackage{amsmath, empheq, xcolor}&#10;\pagestyle{empty}&#10;\begin{document}&#10;\begin{empheq}[box=\fcolorbox{blue}{white}]{equation*}&#10;\left(\frac{\bar{x}}{a}\right)^2 +&#10;\left(\frac{\bar{y}}{b}\right)^2 = &#10;1&#10;\quad \text{(SSD 2.40)}&#10;\end{empheq}&#10;\end{document}"/>
  <p:tag name="IGUANATEXSIZE" val="28"/>
  <p:tag name="IGUANATEXCURSOR" val="24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2851.894"/>
  <p:tag name="LATEXADDIN" val="\documentclass{article}&#10;\usepackage{amsmath, empheq, xcolor}&#10;\pagestyle{empty}&#10;\begin{document}&#10;\begin{empheq}[box=\fcolorbox{blue}{white}]{equation*}&#10;x = a(cos E - e) \quad &#10;y = a\sqrt{1-e^2} \sin E&#10;\quad \text{(SSD 2.41)}&#10;\end{empheq}&#10;\end{document}"/>
  <p:tag name="IGUANATEXSIZE" val="20"/>
  <p:tag name="IGUANATEXCURSOR" val="2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770.529"/>
  <p:tag name="LATEXADDIN" val="\documentclass{article}&#10;\usepackage{amsmath, empheq, xcolor}&#10;\pagestyle{empty}&#10;\begin{document}&#10;\begin{empheq}[box=\fcolorbox{blue}{white}]{equation*}&#10;r = a(1 - e \cos E)&#10;\quad \text{(SSD 2.42)}&#10;\end{empheq}&#10;\end{document}"/>
  <p:tag name="IGUANATEXSIZE" val="28"/>
  <p:tag name="IGUANATEXCURSOR" val="1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386.2017"/>
  <p:tag name="LATEXADDIN" val="\documentclass{article}&#10;\usepackage{amsmath}&#10;\pagestyle{empty}&#10;\begin{document}&#10;$x^2 + y^2$&#10;\end{document}"/>
  <p:tag name="IGUANATEXSIZE" val="28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3.4495"/>
  <p:tag name="ORIGINALWIDTH" val="2416.948"/>
  <p:tag name="LATEXADDIN" val="\documentclass{article}&#10;\usepackage{amsmath, empheq, xcolor}&#10;\pagestyle{empty}&#10;\begin{document}&#10;\begin{empheq}[box=\fcolorbox{blue}{white}]{equation*}&#10;\tan{\left(\frac{f}{2}\right)} = &#10;\sqrt{\frac{1+e}{1-e}} \tan{\left(\frac{E}{2}\right)}&#10;\quad \text{(SSD 2.46)}&#10;\end{empheq}&#10;\end{document}"/>
  <p:tag name="IGUANATEXSIZE" val="28"/>
  <p:tag name="IGUANATEXCURSOR" val="23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13.1983"/>
  <p:tag name="LATEXADDIN" val="\documentclass{article}&#10;\usepackage{amsmath}&#10;\pagestyle{empty}&#10;\begin{document}&#10;$\dot{x} \text{ and } \dot{y}$&#10;\end{document}"/>
  <p:tag name="IGUANATEXSIZE" val="28"/>
  <p:tag name="IGUANATEXCURSOR" val="11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3921"/>
  <p:tag name="ORIGINALWIDTH" val="262.4672"/>
  <p:tag name="LATEXADDIN" val="\documentclass{article}&#10;\usepackage{amsmath}&#10;\pagestyle{empty}&#10;\begin{document}&#10;$\mathbf{r} \times \mathbf{\dot{r}}$&#10;\end{document}"/>
  <p:tag name="IGUANATEXSIZE" val="28"/>
  <p:tag name="IGUANATEXCURSOR" val="10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1.7061"/>
  <p:tag name="ORIGINALWIDTH" val="1772.029"/>
  <p:tag name="LATEXADDIN" val="\documentclass{article}&#10;\usepackage{amsmath, empheq, xcolor}&#10;\pagestyle{empty}&#10;\begin{document}&#10;\begin{empheq}[box=\fcolorbox{blue}{white}]{equation*}&#10;\frac{dE}{dt} = \frac{n}{1 - e \cos E}&#10;\quad \text{(SSD 2.50)}&#10;\end{empheq}&#10;\end{document}"/>
  <p:tag name="IGUANATEXSIZE" val="28"/>
  <p:tag name="IGUANATEXCURSOR" val="188"/>
  <p:tag name="TRANSPARENCY" val="True"/>
  <p:tag name="LATEXENGINEID" val="0"/>
  <p:tag name="TEMPFOLDER" val="c:\temp\"/>
  <p:tag name="LATEXFORMHEIGHT" val="371"/>
  <p:tag name="LATEXFORMWIDTH" val="586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9325"/>
  <p:tag name="ORIGINALWIDTH" val="1743.532"/>
  <p:tag name="LATEXADDIN" val="\documentclass{article}&#10;\usepackage{amsmath, empheq, xcolor}&#10;\pagestyle{empty}&#10;\begin{document}&#10;&#10;\begin{empheq}[box=\fcolorbox{blue}{white}]{equation*}&#10;\frac{d^2 \mathbf{q}_i}{dt^2} = &#10;G \cdot \sum_{&#10;\substack{i=1\\j \ne i}&#10;}^{n} \frac{m_i m_j (\mathbf{q}_j-\mathbf{q}_i)}&#10;{\| \mathbf{q}_j-\mathbf{q}_i \|^3}&#10;\end{empheq}&#10;&#10;\end{document}"/>
  <p:tag name="IGUANATEXSIZE" val="28"/>
  <p:tag name="IGUANATEXCURSOR" val="30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9.2239"/>
  <p:tag name="ORIGINALWIDTH" val="1705.287"/>
  <p:tag name="LATEXADDIN" val="\documentclass{article}&#10;\usepackage{amsmath, empheq, xcolor}&#10;\pagestyle{empty}&#10;\begin{document}&#10;\begin{empheq}[box=\fcolorbox{blue}{white}]{equation*}&#10;M = E - e \sin E&#10;\quad \text{(SSD 2.52)}&#10;\end{empheq}&#10;\end{document}"/>
  <p:tag name="IGUANATEXSIZE" val="28"/>
  <p:tag name="IGUANATEXCURSOR" val="18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3.1833"/>
  <p:tag name="ORIGINALWIDTH" val="3713.536"/>
  <p:tag name="LATEXADDIN" val="\documentclass{article}&#10;\usepackage{amsmath, empheq, xcolor}&#10;\pagestyle{empty}&#10;\begin{document}&#10;\begin{empheq}[box=\fcolorbox{blue}{white}]{equation*}&#10;\begin{bmatrix}&#10;X \\ Y \\ Z&#10;\end{bmatrix} =&#10;r \begin{bmatrix}&#10;\cos \Omega \cos(\omega+f) - \sin \Omega \sin(\omega+f)\cos I \\&#10;\sin \Omega \cos(\omega+f) + \cos \Omega \sin(\omega+f)\cos I \\&#10;\sin(\omega+f) \sin I&#10;\end{bmatrix}&#10;\quad \text{(SSD 2.122)}&#10;\end{empheq}&#10;\end{document}"/>
  <p:tag name="IGUANATEXSIZE" val="28"/>
  <p:tag name="IGUANATEXCURSOR" val="343"/>
  <p:tag name="TRANSPARENCY" val="True"/>
  <p:tag name="LATEXENGINEID" val="0"/>
  <p:tag name="TEMPFOLDER" val="c:\temp\"/>
  <p:tag name="LATEXFORMHEIGHT" val="338.5"/>
  <p:tag name="LATEXFORMWIDTH" val="497.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9438"/>
  <p:tag name="ORIGINALWIDTH" val="1829.021"/>
  <p:tag name="LATEXADDIN" val="\documentclass{article}&#10;\usepackage{amsmath, empheq, xcolor}&#10;\pagestyle{empty}&#10;\begin{document}&#10;&#10;\begin{empheq}[box=\fcolorbox{blue}{white}]{equation*}&#10;\text{Momentum:}\quad\quad\quad&#10;\mathbf{p} = \sum_{i=1}^{n} m_i \mathbf{v}_i&#10;\end{empheq}&#10;&#10;&#10;\end{document}"/>
  <p:tag name="IGUANATEXSIZE" val="28"/>
  <p:tag name="IGUANATEXCURSOR" val="2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9438"/>
  <p:tag name="ORIGINALWIDTH" val="2302.212"/>
  <p:tag name="LATEXADDIN" val="\documentclass{article}&#10;\usepackage{amsmath, empheq, xcolor}&#10;\pagestyle{empty}&#10;\begin{document}&#10;&#10;\begin{empheq}[box=\fcolorbox{blue}{white}]{equation*}&#10;\text{Angular Momentum: }\;&#10;\mathbf{L} = \sum_{i=1}^{n} m_i \mathbf{q}_i \times \mathbf{v}_i&#10;\end{empheq}&#10;&#10;&#10;\end{document}"/>
  <p:tag name="IGUANATEXSIZE" val="20"/>
  <p:tag name="IGUANATEXCURSOR" val="17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9.869"/>
  <p:tag name="ORIGINALWIDTH" val="1580.802"/>
  <p:tag name="LATEXADDIN" val="\documentclass{article}&#10;\usepackage{amsmath, empheq, xcolor}&#10;\pagestyle{empty}&#10;\begin{document}&#10;\begin{empheq}[box=\fcolorbox{blue}{white}]{align*}&#10;T &amp;= \frac{1}{2} \sum_{i=1}^{n} m_i \| \mathbf{v}_i \|^2 &#10;%\quad \text{(kinetic)}&#10;\\&#10;U &amp;= - G \cdot \sum_{i=1}^{n} \frac{m_i m_j}{\| \mathbf{q}_i - \mathbf{q}_j\|} &#10;%\quad \text{(potential)}&#10;\\&#10;H &amp;= T + U &#10;\quad \text{(total energy)}&#10;\end{empheq}&#10;&#10;&#10;&#10;\end{document}"/>
  <p:tag name="IGUANATEXSIZE" val="20"/>
  <p:tag name="IGUANATEXCURSOR" val="16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87.4765"/>
  <p:tag name="LATEXADDIN" val="\documentclass{article}&#10;\usepackage{amsmath}&#10;\pagestyle{empty}&#10;\begin{document}&#10;$M_\odot$&#10;\end{document}"/>
  <p:tag name="IGUANATEXSIZE" val="28"/>
  <p:tag name="IGUANATEXCURSOR" val="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2240</Words>
  <Application>Microsoft Office PowerPoint</Application>
  <PresentationFormat>Widescreen</PresentationFormat>
  <Paragraphs>320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Times New Roman</vt:lpstr>
      <vt:lpstr>Office Theme</vt:lpstr>
      <vt:lpstr>Integrating the Solar System</vt:lpstr>
      <vt:lpstr>Physics of Gravitational Attraction</vt:lpstr>
      <vt:lpstr>Newton’s Law of Universal Gravitation</vt:lpstr>
      <vt:lpstr>N-Body Problem Formulation</vt:lpstr>
      <vt:lpstr>Conserved Quantities: p, L, H</vt:lpstr>
      <vt:lpstr>Choosing an Inertial Frame and Units</vt:lpstr>
      <vt:lpstr>Choosing an Inertial Frame</vt:lpstr>
      <vt:lpstr>International Celestial Reference Frame (ICRF)</vt:lpstr>
      <vt:lpstr>Barycentric Mean Ecliptic Frame</vt:lpstr>
      <vt:lpstr>Right Ascension and Declination</vt:lpstr>
      <vt:lpstr>Recommend Units for Solar System Dynamics</vt:lpstr>
      <vt:lpstr>Astronomical Units and Solar Masses</vt:lpstr>
      <vt:lpstr>Modified Julian Dates (MJDs)</vt:lpstr>
      <vt:lpstr>Two Body Problem: Analytic Solution</vt:lpstr>
      <vt:lpstr>Kepler’s Laws of Planetary Motion</vt:lpstr>
      <vt:lpstr>Reference Text: Solar System Dynamics</vt:lpstr>
      <vt:lpstr>Aside: Definitive Books &gt; Wikipedia</vt:lpstr>
      <vt:lpstr>Relative Motion is Elliptical</vt:lpstr>
      <vt:lpstr>Two Body ODE- Cartesian Coordinates</vt:lpstr>
      <vt:lpstr>Two Body ODE – Polar Coordinates</vt:lpstr>
      <vt:lpstr>Two Body ODE – Reciprocal Distance</vt:lpstr>
      <vt:lpstr>Two Body ODE – Solution</vt:lpstr>
      <vt:lpstr>Elliptical Orbits for Two Body Solution</vt:lpstr>
      <vt:lpstr>Keplerian Orbital Elements</vt:lpstr>
      <vt:lpstr>Mean Motion n and Mean Anomaly M</vt:lpstr>
      <vt:lpstr>Eccentric and True Anomaly</vt:lpstr>
      <vt:lpstr>Eccentric Anomaly Equations</vt:lpstr>
      <vt:lpstr>Kepler’s Equation: Relating M and E</vt:lpstr>
      <vt:lpstr>Orienting the Orbit in Space</vt:lpstr>
      <vt:lpstr>Keplerian Orbital Elements</vt:lpstr>
      <vt:lpstr>Mapping Elements to Cartesian Coordinates</vt:lpstr>
      <vt:lpstr>Three Body Solution: Analytic Solution</vt:lpstr>
      <vt:lpstr>Just Kidding</vt:lpstr>
      <vt:lpstr>The Three-Body Problem: Sci Fi</vt:lpstr>
      <vt:lpstr>N-Body Problem: Numerical Solution with Rebound</vt:lpstr>
      <vt:lpstr>Reality Check: Numerical Integrators!</vt:lpstr>
      <vt:lpstr>REBOUND Integrator for N-Body Problem</vt:lpstr>
      <vt:lpstr>First Simulation with Rebound</vt:lpstr>
      <vt:lpstr>Getting the Initial Conditions from Horizons</vt:lpstr>
      <vt:lpstr>Appendix</vt:lpstr>
      <vt:lpstr>Validating Integration vs. Horizons</vt:lpstr>
      <vt:lpstr>Bulk Integration of 733,489 Asteroids</vt:lpstr>
      <vt:lpstr>Validate Asteroid Integration vs. Horizons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Kepler’s Sieve</dc:title>
  <dc:creator>Michael S. Emanuel</dc:creator>
  <cp:lastModifiedBy>Emanuel, Michael Steven</cp:lastModifiedBy>
  <cp:revision>263</cp:revision>
  <cp:lastPrinted>2020-05-05T00:40:43Z</cp:lastPrinted>
  <dcterms:created xsi:type="dcterms:W3CDTF">2020-05-04T16:58:49Z</dcterms:created>
  <dcterms:modified xsi:type="dcterms:W3CDTF">2021-10-28T06:27:25Z</dcterms:modified>
</cp:coreProperties>
</file>